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sldIdLst>
    <p:sldId id="257" r:id="rId2"/>
    <p:sldId id="294" r:id="rId3"/>
    <p:sldId id="335" r:id="rId4"/>
    <p:sldId id="336" r:id="rId5"/>
    <p:sldId id="337" r:id="rId6"/>
    <p:sldId id="338" r:id="rId7"/>
    <p:sldId id="339" r:id="rId8"/>
    <p:sldId id="334" r:id="rId9"/>
    <p:sldId id="296" r:id="rId10"/>
    <p:sldId id="295" r:id="rId11"/>
    <p:sldId id="297" r:id="rId12"/>
    <p:sldId id="298" r:id="rId13"/>
    <p:sldId id="303" r:id="rId14"/>
    <p:sldId id="299" r:id="rId15"/>
    <p:sldId id="302" r:id="rId16"/>
    <p:sldId id="301" r:id="rId17"/>
    <p:sldId id="300" r:id="rId18"/>
    <p:sldId id="309" r:id="rId19"/>
    <p:sldId id="304" r:id="rId20"/>
    <p:sldId id="305" r:id="rId21"/>
    <p:sldId id="306" r:id="rId22"/>
    <p:sldId id="307" r:id="rId23"/>
    <p:sldId id="308"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7" r:id="rId37"/>
    <p:sldId id="326" r:id="rId38"/>
    <p:sldId id="325" r:id="rId39"/>
    <p:sldId id="324" r:id="rId40"/>
    <p:sldId id="323" r:id="rId41"/>
    <p:sldId id="322" r:id="rId42"/>
    <p:sldId id="330" r:id="rId43"/>
    <p:sldId id="329" r:id="rId44"/>
    <p:sldId id="328" r:id="rId45"/>
    <p:sldId id="333" r:id="rId46"/>
    <p:sldId id="332" r:id="rId47"/>
    <p:sldId id="33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F74"/>
    <a:srgbClr val="00456B"/>
    <a:srgbClr val="0079BC"/>
    <a:srgbClr val="5B9BD5"/>
    <a:srgbClr val="0091E2"/>
    <a:srgbClr val="006096"/>
    <a:srgbClr val="3A2311"/>
    <a:srgbClr val="A4DA22"/>
    <a:srgbClr val="D69F5C"/>
    <a:srgbClr val="CAB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0" autoAdjust="0"/>
    <p:restoredTop sz="88734" autoAdjust="0"/>
  </p:normalViewPr>
  <p:slideViewPr>
    <p:cSldViewPr snapToGrid="0">
      <p:cViewPr varScale="1">
        <p:scale>
          <a:sx n="59" d="100"/>
          <a:sy n="59" d="100"/>
        </p:scale>
        <p:origin x="924"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AE396-F6C5-4C78-A6AC-9BC8721BB917}"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2614E-0FB6-4928-8F0D-EBDB9849F20F}" type="slidenum">
              <a:rPr lang="en-US" smtClean="0"/>
              <a:t>‹#›</a:t>
            </a:fld>
            <a:endParaRPr lang="en-US"/>
          </a:p>
        </p:txBody>
      </p:sp>
    </p:spTree>
    <p:extLst>
      <p:ext uri="{BB962C8B-B14F-4D97-AF65-F5344CB8AC3E}">
        <p14:creationId xmlns:p14="http://schemas.microsoft.com/office/powerpoint/2010/main" val="98599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a:t>
            </a:fld>
            <a:endParaRPr lang="en-US"/>
          </a:p>
        </p:txBody>
      </p:sp>
    </p:spTree>
    <p:extLst>
      <p:ext uri="{BB962C8B-B14F-4D97-AF65-F5344CB8AC3E}">
        <p14:creationId xmlns:p14="http://schemas.microsoft.com/office/powerpoint/2010/main" val="62861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log out of CM-IS: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Select the User Profile Icon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Select the Log Out option</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Click on Log Out</a:t>
            </a:r>
          </a:p>
          <a:p>
            <a:pPr marL="0" marR="0" lvl="0" indent="0">
              <a:lnSpc>
                <a:spcPct val="115000"/>
              </a:lnSpc>
              <a:spcBef>
                <a:spcPts val="0"/>
              </a:spcBef>
              <a:spcAft>
                <a:spcPts val="1000"/>
              </a:spcAft>
              <a:buFont typeface="+mj-lt"/>
              <a:buNone/>
            </a:pPr>
            <a:endPar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 typeface="+mj-lt"/>
              <a:buNone/>
              <a:tabLst/>
              <a:defRPr/>
            </a:pPr>
            <a:r>
              <a:rPr lang="en-CA"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timeout period for the application is 10 hours. If the application has been idle for 10 hours, with the user still logged in, the system will log the user out of the application.</a:t>
            </a:r>
            <a:endParaRPr lang="en-C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10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10</a:t>
            </a:fld>
            <a:endParaRPr lang="en-US"/>
          </a:p>
        </p:txBody>
      </p:sp>
    </p:spTree>
    <p:extLst>
      <p:ext uri="{BB962C8B-B14F-4D97-AF65-F5344CB8AC3E}">
        <p14:creationId xmlns:p14="http://schemas.microsoft.com/office/powerpoint/2010/main" val="366559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Once logged into CM-IS, the ‘Administrative Non-Compliance Representative’ will be able to view a list of all Organizations they represent.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If the user only has access to one Organization, CM-IS will automatically default to this Organization and the user won’t be able to select or change their Organization.</a:t>
            </a:r>
            <a:endParaRPr lang="en-C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At any time while logged into CM-IS, switch between Organizations by clicking on the bread crumb at the top of the page and select another Organization.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11</a:t>
            </a:fld>
            <a:endParaRPr lang="en-US"/>
          </a:p>
        </p:txBody>
      </p:sp>
    </p:spTree>
    <p:extLst>
      <p:ext uri="{BB962C8B-B14F-4D97-AF65-F5344CB8AC3E}">
        <p14:creationId xmlns:p14="http://schemas.microsoft.com/office/powerpoint/2010/main" val="225337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Using the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There are three dashboard lists, which display Non-Compliance Notices that have been sent to the Permit Holder and which currently have the status of “Issued.”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12</a:t>
            </a:fld>
            <a:endParaRPr lang="en-US"/>
          </a:p>
        </p:txBody>
      </p:sp>
    </p:spTree>
    <p:extLst>
      <p:ext uri="{BB962C8B-B14F-4D97-AF65-F5344CB8AC3E}">
        <p14:creationId xmlns:p14="http://schemas.microsoft.com/office/powerpoint/2010/main" val="9605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Non-Compliance Notice Information</a:t>
            </a: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Non-Compliance Notice Number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Permit Holder's Organization Name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date the Non-Compliance Notice was issued to the Permit Holder</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method used by the Commission to discover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13</a:t>
            </a:fld>
            <a:endParaRPr lang="en-US"/>
          </a:p>
        </p:txBody>
      </p:sp>
    </p:spTree>
    <p:extLst>
      <p:ext uri="{BB962C8B-B14F-4D97-AF65-F5344CB8AC3E}">
        <p14:creationId xmlns:p14="http://schemas.microsoft.com/office/powerpoint/2010/main" val="344493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Non-Compliance Information</a:t>
            </a: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Following the Non-Compliance Notice’s Number is the Non-Compliance Number, beginning with 01, and incrementing by one, if there are more than one Non-Compliance on the Non-Compliance Notice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date the Non-Compliance must be addressed by</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Activity’s, Permit’s, or Special Project Order’s Business Identifier or the Name of the Permit Holder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Reason attributed to the creation of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Legislation that is being enforced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750"/>
              </a:spcBef>
              <a:spcAft>
                <a:spcPts val="0"/>
              </a:spcAft>
              <a:buFont typeface="+mj-lt"/>
              <a:buAutoNum type="alphaU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If available, the location of the identified Activity</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52614E-0FB6-4928-8F0D-EBDB9849F20F}" type="slidenum">
              <a:rPr lang="en-US" smtClean="0"/>
              <a:t>14</a:t>
            </a:fld>
            <a:endParaRPr lang="en-US"/>
          </a:p>
        </p:txBody>
      </p:sp>
    </p:spTree>
    <p:extLst>
      <p:ext uri="{BB962C8B-B14F-4D97-AF65-F5344CB8AC3E}">
        <p14:creationId xmlns:p14="http://schemas.microsoft.com/office/powerpoint/2010/main" val="2526797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mj-lt"/>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Non-Compliance Submission Information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Non-Compliance Submission includes information about a Non-Compliance Submission that the Permit Holder representative has requested from CM-IS, including the following: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Following the Non-Compliance Notice Number and the Non-Compliance Number, is the Non-Compliance Submission Number, beginning with 01, and incrementing by one, if there are more than one Submission for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date the Non-Compliance Submission was submitted by the Permit Holder Representative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type of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lphaUcPeriod"/>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Outcome of the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presence of the paperclip icon indicates that one or more files are attached to the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15</a:t>
            </a:fld>
            <a:endParaRPr lang="en-US"/>
          </a:p>
        </p:txBody>
      </p:sp>
    </p:spTree>
    <p:extLst>
      <p:ext uri="{BB962C8B-B14F-4D97-AF65-F5344CB8AC3E}">
        <p14:creationId xmlns:p14="http://schemas.microsoft.com/office/powerpoint/2010/main" val="185993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colour coded rondel situated to the left of the Non-Compliance Notice information displays the following information about the Non-Compliance Notice and its Non-Compliances.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number in the centre of the rondel is the total number of Non-Compliances on the Non-Compliance Notice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coloured ring represents the mix of Non-Compliance statuses. The colour codes are represented as follows: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Overdue (in red)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due within the next 7 days (in orange)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due in more than 7 days (grey)</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Complete (in green)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52614E-0FB6-4928-8F0D-EBDB9849F20F}" type="slidenum">
              <a:rPr lang="en-US" smtClean="0"/>
              <a:t>16</a:t>
            </a:fld>
            <a:endParaRPr lang="en-US"/>
          </a:p>
        </p:txBody>
      </p:sp>
    </p:spTree>
    <p:extLst>
      <p:ext uri="{BB962C8B-B14F-4D97-AF65-F5344CB8AC3E}">
        <p14:creationId xmlns:p14="http://schemas.microsoft.com/office/powerpoint/2010/main" val="3611387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find a specific Non-Compliance Notice, a Non-Compliance, or a Non-Compliance Submission, enter the corresponding number under the ‘Find a Notice/Non-Compliance/Submission’ banner.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find a Non-Compliance Notice, enter its number, for example 2021-0001</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find a Non-Compliance, enter its number, for example 2021-0001-01</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find a Non-Compliance Submission, enter its number, for example 2021-0001-01-001</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If the number cannot be found, an error message will appear: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17</a:t>
            </a:fld>
            <a:endParaRPr lang="en-US"/>
          </a:p>
        </p:txBody>
      </p:sp>
    </p:spTree>
    <p:extLst>
      <p:ext uri="{BB962C8B-B14F-4D97-AF65-F5344CB8AC3E}">
        <p14:creationId xmlns:p14="http://schemas.microsoft.com/office/powerpoint/2010/main" val="1300674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750"/>
              </a:spcBef>
              <a:spcAft>
                <a:spcPts val="0"/>
              </a:spcAft>
            </a:pPr>
            <a:r>
              <a:rPr lang="en-CA" sz="18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The Non-Compliance search screen is a searchable and sortable tabular list of Non-Compliances.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750"/>
              </a:spcBef>
              <a:spcAft>
                <a:spcPts val="0"/>
              </a:spcAft>
            </a:pPr>
            <a:r>
              <a:rPr lang="en-CA" sz="18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Access the Non-Compliance search screen from the Non-Compliance Dashboard, under the ‘Find a Notice/Non-Compliance/Submission’ banner, by selecting the ‘Search Non-Compliances’ link.</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18</a:t>
            </a:fld>
            <a:endParaRPr lang="en-US"/>
          </a:p>
        </p:txBody>
      </p:sp>
    </p:spTree>
    <p:extLst>
      <p:ext uri="{BB962C8B-B14F-4D97-AF65-F5344CB8AC3E}">
        <p14:creationId xmlns:p14="http://schemas.microsoft.com/office/powerpoint/2010/main" val="2224045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When opened, the Non-Compliance search screen will default to displaying information about Non-Compliances that have been 'Issued' to the currently selected Permit Holder </a:t>
            </a:r>
            <a:r>
              <a:rPr lang="en-CA" sz="1800" i="1"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(as selected when the user logged on or subsequently changed)</a:t>
            </a:r>
            <a:r>
              <a:rPr lang="en-CA" sz="1800" dirty="0">
                <a:solidFill>
                  <a:srgbClr val="000000"/>
                </a:solidFill>
                <a:effectLst/>
                <a:latin typeface="Arial Narrow" panose="020B0606020202030204" pitchFamily="34" charset="0"/>
                <a:ea typeface="Times New Roman" panose="02020603050405020304" pitchFamily="18" charset="0"/>
                <a:cs typeface="Segoe UI" panose="020B0502040204020203" pitchFamily="34" charset="0"/>
              </a:rPr>
              <a: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Non-Compliance search screen presents rows of Non-Compliance information, with each row containing the following: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NC NUMBER:</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LEGISLATION:</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SECTION: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STATUS:</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ACTIVITY TYPE:</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ACTIVITY ID:</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PERMIT NUMBER:</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ASSIGNED TO:</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DUE DATE:</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RESPONSE:</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285750" marR="0" indent="-285750">
              <a:lnSpc>
                <a:spcPct val="115000"/>
              </a:lnSpc>
              <a:spcBef>
                <a:spcPts val="0"/>
              </a:spcBef>
              <a:spcAft>
                <a:spcPts val="1000"/>
              </a:spcAft>
              <a:buFont typeface="Arial" panose="020B0604020202020204" pitchFamily="34" charset="0"/>
              <a:buChar cha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OUTCOME:</a:t>
            </a: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Non-Compliance search screen offers the flexibility to either find one specific Non-Compliance, or a group of Non-Compliances, depending on the selected search criteria. The default for the search screen is ‘The 'Issued' Non-Compliances, for the Organization I have selected.’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Each column of data on the search screen is equipped with a search icon. When selected, a search box will be displayed. Every column of information is represented by a unique type of search box, tailored for the information contained in that column. There are 3 types of search boxes: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19</a:t>
            </a:fld>
            <a:endParaRPr lang="en-US"/>
          </a:p>
        </p:txBody>
      </p:sp>
    </p:spTree>
    <p:extLst>
      <p:ext uri="{BB962C8B-B14F-4D97-AF65-F5344CB8AC3E}">
        <p14:creationId xmlns:p14="http://schemas.microsoft.com/office/powerpoint/2010/main" val="2821655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 there is a lot of information to be passed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Recording presentation and it will be made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Sharing and posting a user guide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the chat for any questions and I will answer at the end</a:t>
            </a:r>
          </a:p>
        </p:txBody>
      </p:sp>
      <p:sp>
        <p:nvSpPr>
          <p:cNvPr id="4" name="Slide Number Placeholder 3"/>
          <p:cNvSpPr>
            <a:spLocks noGrp="1"/>
          </p:cNvSpPr>
          <p:nvPr>
            <p:ph type="sldNum" sz="quarter" idx="10"/>
          </p:nvPr>
        </p:nvSpPr>
        <p:spPr/>
        <p:txBody>
          <a:bodyPr/>
          <a:lstStyle/>
          <a:p>
            <a:fld id="{CC52614E-0FB6-4928-8F0D-EBDB9849F20F}" type="slidenum">
              <a:rPr lang="en-US" smtClean="0"/>
              <a:t>2</a:t>
            </a:fld>
            <a:endParaRPr lang="en-US"/>
          </a:p>
        </p:txBody>
      </p:sp>
    </p:spTree>
    <p:extLst>
      <p:ext uri="{BB962C8B-B14F-4D97-AF65-F5344CB8AC3E}">
        <p14:creationId xmlns:p14="http://schemas.microsoft.com/office/powerpoint/2010/main" val="265409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201295">
              <a:lnSpc>
                <a:spcPct val="115000"/>
              </a:lnSpc>
              <a:spcBef>
                <a:spcPts val="0"/>
              </a:spcBef>
              <a:spcAft>
                <a:spcPts val="600"/>
              </a:spcAft>
            </a:pPr>
            <a:r>
              <a:rPr lang="en-CA" sz="1800" b="1" dirty="0">
                <a:effectLst/>
                <a:latin typeface="Myriad Pro Cond"/>
                <a:ea typeface="Times New Roman" panose="02020603050405020304" pitchFamily="18" charset="0"/>
                <a:cs typeface="Times New Roman" panose="02020603050405020304" pitchFamily="18" charset="0"/>
              </a:rPr>
              <a:t>Type-ahead Search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type-ahead search box is used to either find a specific value, or groups of value, when only partial search information is known.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search for a specific Non-Compliance, select the search icon, situated to the right of the column header.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Once the type-ahead search box opens, enter any numerical value that matches the Non-Compliance that is the target of the search.</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results of the search will be displayed. To remove the type-ahead search box, either click the search icon again, or click anywhere on the screen.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20</a:t>
            </a:fld>
            <a:endParaRPr lang="en-US"/>
          </a:p>
        </p:txBody>
      </p:sp>
    </p:spTree>
    <p:extLst>
      <p:ext uri="{BB962C8B-B14F-4D97-AF65-F5344CB8AC3E}">
        <p14:creationId xmlns:p14="http://schemas.microsoft.com/office/powerpoint/2010/main" val="1179586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search for a group of Non-Compliances, select the filter icon, situated to the right of the NC NUMBER column, and once the type-ahead search box opens, enter any numerical value that matches the Non-Compliance that is the target of the search. The results of the search will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remove the type-ahead search box, either click the filter icon again, or click anywhere on the screen.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By clearing the value of a type-ahead search box, the affect will be like selecting all values within the list.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21</a:t>
            </a:fld>
            <a:endParaRPr lang="en-US"/>
          </a:p>
        </p:txBody>
      </p:sp>
    </p:spTree>
    <p:extLst>
      <p:ext uri="{BB962C8B-B14F-4D97-AF65-F5344CB8AC3E}">
        <p14:creationId xmlns:p14="http://schemas.microsoft.com/office/powerpoint/2010/main" val="330335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Myriad Pro Cond"/>
                <a:ea typeface="Times New Roman" panose="02020603050405020304" pitchFamily="18" charset="0"/>
                <a:cs typeface="Times New Roman" panose="02020603050405020304" pitchFamily="18" charset="0"/>
              </a:rPr>
              <a:t>Drop-Down List Search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drop-down list search box is used when there is a limited list of values that can be selected.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search for Non-Compliances that meet specific criteria, first start by selecting the search icon, situated to the right of the column header,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Select one of values presented in the drop-down list. The list of Non-Compliances will match with the selected value.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algn="just">
              <a:lnSpc>
                <a:spcPct val="115000"/>
              </a:lnSpc>
              <a:spcBef>
                <a:spcPts val="0"/>
              </a:spcBef>
              <a:spcAft>
                <a:spcPts val="0"/>
              </a:spcAft>
            </a:pPr>
            <a:r>
              <a:rPr lang="en-CA"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activate the ACTIVITY ID filter, an ACTIVITY TYPE must be selected first.</a:t>
            </a:r>
            <a:endParaRPr lang="en-C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CA"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activate the SECTION filter, a LEGISLATION must be selected first.</a:t>
            </a:r>
            <a:endParaRPr lang="en-C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22</a:t>
            </a:fld>
            <a:endParaRPr lang="en-US"/>
          </a:p>
        </p:txBody>
      </p:sp>
    </p:spTree>
    <p:extLst>
      <p:ext uri="{BB962C8B-B14F-4D97-AF65-F5344CB8AC3E}">
        <p14:creationId xmlns:p14="http://schemas.microsoft.com/office/powerpoint/2010/main" val="4097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Myriad Pro Cond"/>
                <a:ea typeface="Times New Roman" panose="02020603050405020304" pitchFamily="18" charset="0"/>
                <a:cs typeface="Times New Roman" panose="02020603050405020304" pitchFamily="18" charset="0"/>
              </a:rPr>
              <a:t>Toggle (Checkbox)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checkbox search box is a quick way to toggle on and off specific search parameters. There are four toggle searches.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Permit Only:</a:t>
            </a:r>
            <a:endParaRPr lang="en-CA" sz="1800" b="1" dirty="0">
              <a:effectLst/>
              <a:latin typeface="Myriad Pro Cond"/>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toggle search functionality to view only Non-Compliances that are being enforced against a PERMIT, select the PERMIT ONLY checkbox from the PERMIT NUMBER column.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Requires Submission from Permit Holder Only:</a:t>
            </a:r>
            <a:endParaRPr lang="en-CA" sz="1800" b="1" dirty="0">
              <a:effectLst/>
              <a:latin typeface="Myriad Pro Cond"/>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toggle search functionality to view only Non-Compliances that require the Permit Holder to create a Non-Compliance Submission, select the REQUIRES SUBMISSION FROM PERMIT HOLDER ONLY checkbox from the RESPONSE column.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Arial Narrow" panose="020B0606020202030204" pitchFamily="34" charset="0"/>
                <a:ea typeface="Times New Roman" panose="02020603050405020304" pitchFamily="18" charset="0"/>
                <a:cs typeface="Times New Roman" panose="02020603050405020304" pitchFamily="18" charset="0"/>
              </a:rPr>
              <a:t>Overdue Only:</a:t>
            </a:r>
            <a:endParaRPr lang="en-CA" sz="1800" b="1" dirty="0">
              <a:effectLst/>
              <a:latin typeface="Myriad Pro Cond"/>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toggle search functionality to view only Non-Compliances that are currently overdue, select the OVERDUE ONLY checkbox from the DUE DATE column.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23</a:t>
            </a:fld>
            <a:endParaRPr lang="en-US"/>
          </a:p>
        </p:txBody>
      </p:sp>
    </p:spTree>
    <p:extLst>
      <p:ext uri="{BB962C8B-B14F-4D97-AF65-F5344CB8AC3E}">
        <p14:creationId xmlns:p14="http://schemas.microsoft.com/office/powerpoint/2010/main" val="2544058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Sort Features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Each of the columns in the Non-Compliance search screen can be sorted, either ascending (lowest to highest), or descending (highest to lowest), based on the values that are currently in the column. The default sort order is ascending.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There are two options to sort of any column: Sort using the sort icon, or sort using the column header.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Myriad Pro Cond"/>
                <a:ea typeface="Times New Roman" panose="02020603050405020304" pitchFamily="18" charset="0"/>
                <a:cs typeface="Times New Roman" panose="02020603050405020304" pitchFamily="18" charset="0"/>
              </a:rPr>
              <a:t>Sort by Sort Icon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Sort by clicking the sort icon , which is located at the far right of the column header. In the example below, the PERMIT column is being sorted, in ascending order.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Myriad Pro Cond"/>
                <a:ea typeface="Times New Roman" panose="02020603050405020304" pitchFamily="18" charset="0"/>
                <a:cs typeface="Times New Roman" panose="02020603050405020304" pitchFamily="18" charset="0"/>
              </a:rPr>
              <a:t>Sort by Column Header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Columns of data can also be sorted by clicking the column header. Notice that when clicking the column header, the sort icon will change direction, indicating if the sort is ascending, or descending.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24</a:t>
            </a:fld>
            <a:endParaRPr lang="en-US"/>
          </a:p>
        </p:txBody>
      </p:sp>
    </p:spTree>
    <p:extLst>
      <p:ext uri="{BB962C8B-B14F-4D97-AF65-F5344CB8AC3E}">
        <p14:creationId xmlns:p14="http://schemas.microsoft.com/office/powerpoint/2010/main" val="214774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effectLst/>
                <a:latin typeface="Myriad Pro Cond"/>
                <a:ea typeface="Times New Roman" panose="02020603050405020304" pitchFamily="18" charset="0"/>
                <a:cs typeface="Times New Roman" panose="02020603050405020304" pitchFamily="18" charset="0"/>
              </a:rPr>
              <a:t>LEGISLATION and SECTION Sorting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When sorting by the LEGISLATION or SECTION, the display will group all SECTIONS with the same LEGISLATION together and sort the SECTIONS alphabetically within the LEGISLATION group. The LEGISLATION groups themselves are not sorted.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25</a:t>
            </a:fld>
            <a:endParaRPr lang="en-US"/>
          </a:p>
        </p:txBody>
      </p:sp>
    </p:spTree>
    <p:extLst>
      <p:ext uri="{BB962C8B-B14F-4D97-AF65-F5344CB8AC3E}">
        <p14:creationId xmlns:p14="http://schemas.microsoft.com/office/powerpoint/2010/main" val="386513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Criteria Menu is a single source collection of all searchable data elements for the Non-Compliance Search Screen.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Open the Criteria Menu by selecting the [CRITERIA]  button from the Non-Compliance Search Screen.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Just like the Non-Compliance search screen, the Criteria Manu has the same set of data fields that can be used to change the search criteria.</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cancel the current operation, and close the menu, select the CANCEL button.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reset the search parameters to the default settings (My 'Issued' Non-Compliances), select the RESET button.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apply the current search parameters, after making selections, select the APPLY</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button.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26</a:t>
            </a:fld>
            <a:endParaRPr lang="en-US"/>
          </a:p>
        </p:txBody>
      </p:sp>
    </p:spTree>
    <p:extLst>
      <p:ext uri="{BB962C8B-B14F-4D97-AF65-F5344CB8AC3E}">
        <p14:creationId xmlns:p14="http://schemas.microsoft.com/office/powerpoint/2010/main" val="2742839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Exporting All Non-Compliances for the Permit Holder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Permit Holder can export a CSV file of all their Non-Compliances from the dashboard screen. The file will contain all the information available for the Non-Compliance Notice and individual Non-Compliances as seen on their details screens, except comments and the Notebook entries.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Clicking on the Export link will create the file. While CM-IS is composing the information, the user will see a dialogue progress box. The user can select the Cancel button if they wish to abandon the process, and not create the file, or wait until the process completes.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The user can select Download to allow the browser to download the export file or Close to exit without getting a copy of the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27</a:t>
            </a:fld>
            <a:endParaRPr lang="en-US"/>
          </a:p>
        </p:txBody>
      </p:sp>
    </p:spTree>
    <p:extLst>
      <p:ext uri="{BB962C8B-B14F-4D97-AF65-F5344CB8AC3E}">
        <p14:creationId xmlns:p14="http://schemas.microsoft.com/office/powerpoint/2010/main" val="846683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Working with the Non-Compliance Notice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spc="-50" dirty="0">
              <a:solidFill>
                <a:srgbClr val="17365D"/>
              </a:solidFill>
              <a:effectLst/>
              <a:latin typeface="Myriad Pro"/>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Non-Compliance Notice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view the details of the Non-Compliance Notice, select the Non-Compliance Notice panel from the CM-IS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After clicking on the Non-Compliance Notice panel, the details of the selected Non-Compliance Notice will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Non-Compliance Notice details include: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Non-Compliance Notice Number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name of the Permit Holder that the Non-Compliance is issued to</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date the Non-Compliance Notice was issued to the Permit Holder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method by which the Non-Compliance was discovered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name of the (‘ASSIGNED TO’) person at the Commission who issued the Notice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Comments the Commission have entered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 list of the individual Non-Compliances included on the Notice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28</a:t>
            </a:fld>
            <a:endParaRPr lang="en-US"/>
          </a:p>
        </p:txBody>
      </p:sp>
    </p:spTree>
    <p:extLst>
      <p:ext uri="{BB962C8B-B14F-4D97-AF65-F5344CB8AC3E}">
        <p14:creationId xmlns:p14="http://schemas.microsoft.com/office/powerpoint/2010/main" val="1816611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Non-Compliance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view the details of a Non-Compliance, select the Non-Compliance panel from the CM-IS Dashboard.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After clicking on the Non-Compliance from the panel, the details of the selected Non-Compliance will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Non-Compliance details include: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Non-Compliance Number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name of the (‘ASSIGNED TO) person at the Commission who issued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date that the correction of the Non-Compliance is due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number of days before the Non-Compliance must be corrected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status of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legislation being enforced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Activity, Permit, Special Project Order, or Permit Holder that has been identified as being in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When an Activity, the Permit Number that the Activity was permitted under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Font typeface="Symbol" panose="05050102010706020507" pitchFamily="18" charset="2"/>
              <a:buChar cha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Any comments that the Commission entered at the time the Non-Compliance was issued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29</a:t>
            </a:fld>
            <a:endParaRPr lang="en-US"/>
          </a:p>
        </p:txBody>
      </p:sp>
    </p:spTree>
    <p:extLst>
      <p:ext uri="{BB962C8B-B14F-4D97-AF65-F5344CB8AC3E}">
        <p14:creationId xmlns:p14="http://schemas.microsoft.com/office/powerpoint/2010/main" val="361859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a:t>
            </a:fld>
            <a:endParaRPr lang="en-US"/>
          </a:p>
        </p:txBody>
      </p:sp>
    </p:spTree>
    <p:extLst>
      <p:ext uri="{BB962C8B-B14F-4D97-AF65-F5344CB8AC3E}">
        <p14:creationId xmlns:p14="http://schemas.microsoft.com/office/powerpoint/2010/main" val="298535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the Non-Compliance Notebook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Commission can provide additional documentation in the form of images, emails, and annotations on a Non-Compliance Notebook to help explain the reason why the Non-Compliance was Issued. There is a paperclip displayed on the Notebook tab of the Non-Compliance when additional information is available to view.</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30</a:t>
            </a:fld>
            <a:endParaRPr lang="en-US"/>
          </a:p>
        </p:txBody>
      </p:sp>
    </p:spTree>
    <p:extLst>
      <p:ext uri="{BB962C8B-B14F-4D97-AF65-F5344CB8AC3E}">
        <p14:creationId xmlns:p14="http://schemas.microsoft.com/office/powerpoint/2010/main" val="362085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the Non-Compliance Log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Non-Compliance Log displays a history of all actions and events against the Non-Compliance in chronological order. The items that will show up on the history are: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All CM-IS letters and notification emails about the Non-Compliance Notice or the Non-Compliance sent to the Permit Holder.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All Notebook entries on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All Status changes of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All Commission Assignment changes to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Permit Holder can download any items with the DOWNLOAD symbol.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31</a:t>
            </a:fld>
            <a:endParaRPr lang="en-US"/>
          </a:p>
        </p:txBody>
      </p:sp>
    </p:spTree>
    <p:extLst>
      <p:ext uri="{BB962C8B-B14F-4D97-AF65-F5344CB8AC3E}">
        <p14:creationId xmlns:p14="http://schemas.microsoft.com/office/powerpoint/2010/main" val="80781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Non-Compliance Submission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Click within the Non-Compliance Submission panel to see details about the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After clicking on the Non-Compliance Submission on the panel, the details of the selected Non-Compliance Submission will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32</a:t>
            </a:fld>
            <a:endParaRPr lang="en-US"/>
          </a:p>
        </p:txBody>
      </p:sp>
    </p:spTree>
    <p:extLst>
      <p:ext uri="{BB962C8B-B14F-4D97-AF65-F5344CB8AC3E}">
        <p14:creationId xmlns:p14="http://schemas.microsoft.com/office/powerpoint/2010/main" val="3472784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the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Hover over the Act or Regulation text to view the legislation that is being enforced for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33</a:t>
            </a:fld>
            <a:endParaRPr lang="en-US"/>
          </a:p>
        </p:txBody>
      </p:sp>
    </p:spTree>
    <p:extLst>
      <p:ext uri="{BB962C8B-B14F-4D97-AF65-F5344CB8AC3E}">
        <p14:creationId xmlns:p14="http://schemas.microsoft.com/office/powerpoint/2010/main" val="3540016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Viewing a 'Completed' Non-Compliance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Once a Non-Compliance has been 'Completed', regardless of the Outcome of the Non-Compliance, the Non-Compliance will 'fall-off' the dashboard and will no longer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However, the 'Completed' Non-Compliances are still visible, when viewing the Non-Compliance Notice.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34</a:t>
            </a:fld>
            <a:endParaRPr lang="en-US"/>
          </a:p>
        </p:txBody>
      </p:sp>
    </p:spTree>
    <p:extLst>
      <p:ext uri="{BB962C8B-B14F-4D97-AF65-F5344CB8AC3E}">
        <p14:creationId xmlns:p14="http://schemas.microsoft.com/office/powerpoint/2010/main" val="1652639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Creating a Non-Compliance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There are three types of Non-Compliance Submissions available to Permit Holder representatives, which facilitate communicating with the Commission regarding individual Non-Compliances.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Use the 'Request for Clarification' to ask questions of the Commission regarding the content of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Use the 'Respond to Non-Compliance' to resolve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Use the 'Request for Extension' to ask the Commission for additional time to address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Access the Non-Compliance Submission options by clicking on the Non-Compliance, from the Non-Compliance Notices dashboard, or from the Non-Compliance from within the Non-Compliance Notice screen.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35</a:t>
            </a:fld>
            <a:endParaRPr lang="en-US"/>
          </a:p>
        </p:txBody>
      </p:sp>
    </p:spTree>
    <p:extLst>
      <p:ext uri="{BB962C8B-B14F-4D97-AF65-F5344CB8AC3E}">
        <p14:creationId xmlns:p14="http://schemas.microsoft.com/office/powerpoint/2010/main" val="4047286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Request for Clarification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Add information to support the 'Request for Clarification' into the Non-Compliance Submission Message field.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Save the contents of the message by selecting the checkmark icon, then select the 'Submit Request' button.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Commission receives the 'Request for Clarification', they will provide 'Provide Information' in the way of a Submission answer. Once the Commission has sent the answer back to the Permit Holder, the Non-Compliance Submission will appear</a:t>
            </a:r>
            <a:r>
              <a:rPr lang="en-CA" sz="1200" dirty="0">
                <a:solidFill>
                  <a:schemeClr val="tx1"/>
                </a:solidFill>
                <a:effectLst/>
                <a:latin typeface="+mn-lt"/>
                <a:ea typeface="+mn-ea"/>
                <a:cs typeface="+mn-cs"/>
              </a:rPr>
              <a:t> - </a:t>
            </a: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Click on the Submission to read the answer that the Commission has provided.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36</a:t>
            </a:fld>
            <a:endParaRPr lang="en-US"/>
          </a:p>
        </p:txBody>
      </p:sp>
    </p:spTree>
    <p:extLst>
      <p:ext uri="{BB962C8B-B14F-4D97-AF65-F5344CB8AC3E}">
        <p14:creationId xmlns:p14="http://schemas.microsoft.com/office/powerpoint/2010/main" val="4018581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Respond to Non-Compliance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Add information to support the 'Respond to Non-Compliance' into the Non-Compliance Submission Message field.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Commission receives the 'Respond to Non-Compliance', they will provide a Non-Compliance Submission answer, along with one of the following responses: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Commission has replied to the Permit Holder, using one of the above responses, the Non-Compliance Submission will appear as follows: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Optionally, the Commission may also decide that the Non-Compliance is no longer required and therefore may 'retract' the Non-Compliance. If the Commission 'retracts' a Non-Compliance, the Non-Compliance Submission will appear as follows: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Click on the Non-Compliance Submission to read the answer that the Commission has provided.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37</a:t>
            </a:fld>
            <a:endParaRPr lang="en-US"/>
          </a:p>
        </p:txBody>
      </p:sp>
    </p:spTree>
    <p:extLst>
      <p:ext uri="{BB962C8B-B14F-4D97-AF65-F5344CB8AC3E}">
        <p14:creationId xmlns:p14="http://schemas.microsoft.com/office/powerpoint/2010/main" val="1815728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Request for Extension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Add information to support the 'Request for Extension' into the Non-Compliance Submission Message field.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Select a date from the Requested Extension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Commission receives the 'Request for Extension', they will provide a Non-Compliance Submission answer, along with one of the following responses: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Commission has replied to the Permit Holder, using one of the above responses, the Non-Compliance Submission will appear as follows: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Click on the Non-Compliance Submission to read the answer that the Commission has provided.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maximum number of characters that can be entered into the submission message field is 4000. If exceeded, the character counter will turn red, and the error message ‘The maximum length has been reached, please enter a shorter value’ will be displayed.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38</a:t>
            </a:fld>
            <a:endParaRPr lang="en-US"/>
          </a:p>
        </p:txBody>
      </p:sp>
    </p:spTree>
    <p:extLst>
      <p:ext uri="{BB962C8B-B14F-4D97-AF65-F5344CB8AC3E}">
        <p14:creationId xmlns:p14="http://schemas.microsoft.com/office/powerpoint/2010/main" val="562663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Managing Attachments on a Non-Compliance Submission Notebook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Files and emails can be added to the Non-Compliance Submission Notebook to support the Submission while it is in Draft Status.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From the Notebook tab on any Draft Non-Compliance Submission, select ‘Add file’, or ‘Add email’</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t</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 add any of the types of files listed below:</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following file types can be attached to a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Microsoft Word Documents .doc, .docx</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Microsoft Excel Documents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xls</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.xlsx, .csv,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xlsm</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Microsoft Power Point Documents .ppt, .pptx</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Text Documents .txt, .rtf, .csv</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Video Documents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avi</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.mov, .m4v,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svi</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wmv</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.mp4, .mpg, .mpeg,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mkv</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Picture Documents .gif, .bmp, .jpg, .jpeg,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png</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svg</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tif</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Portable Document Files .pdf</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Archive Files .zip</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following Email types can be attached to a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.msg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eml</a:t>
            </a: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After selecting ‘Add File’, or ‘Add Email’, files can be attached to the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SNon</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-Compliance Submission using one of the following methods: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Drag &amp; Drop</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Browse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maximum file size that can be uploaded to the application is 450 Mb. However, depending on network, or internet conditions, the ability to upload a file of this size may be compromised. Errors or warnings may occur if the file size exceeds these limits.</a:t>
            </a:r>
            <a:endParaRPr lang="en-C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39</a:t>
            </a:fld>
            <a:endParaRPr lang="en-US"/>
          </a:p>
        </p:txBody>
      </p:sp>
    </p:spTree>
    <p:extLst>
      <p:ext uri="{BB962C8B-B14F-4D97-AF65-F5344CB8AC3E}">
        <p14:creationId xmlns:p14="http://schemas.microsoft.com/office/powerpoint/2010/main" val="4927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we are implementing</a:t>
            </a: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a:t>
            </a:fld>
            <a:endParaRPr lang="en-US"/>
          </a:p>
        </p:txBody>
      </p:sp>
    </p:spTree>
    <p:extLst>
      <p:ext uri="{BB962C8B-B14F-4D97-AF65-F5344CB8AC3E}">
        <p14:creationId xmlns:p14="http://schemas.microsoft.com/office/powerpoint/2010/main" val="2895450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Adding a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sng" dirty="0">
                <a:effectLst/>
                <a:latin typeface="Calibri" panose="020F0502020204030204" pitchFamily="34" charset="0"/>
                <a:ea typeface="Times New Roman" panose="02020603050405020304" pitchFamily="18" charset="0"/>
                <a:cs typeface="Times New Roman" panose="02020603050405020304" pitchFamily="18" charset="0"/>
              </a:rPr>
              <a:t>Drag &amp; Drop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use the drag &amp; drop method for attaching a file to a Non-Compliance Submission, open Window Explorer and navigate to the location of the file that will be attached to the Non-Compliance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Select the required file and drag, then drop in the area marked as ‘DROP FILE HERE OR CLICK TO BROWSE’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When the ‘Upload Complete’ message is displayed, select the checkmark to save, optionally change the name of the file, or select the red 'X' to cancel.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If a file already exists with the same file name, the system will provide the following warning ‘File already exists with this name’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40</a:t>
            </a:fld>
            <a:endParaRPr lang="en-US"/>
          </a:p>
        </p:txBody>
      </p:sp>
    </p:spTree>
    <p:extLst>
      <p:ext uri="{BB962C8B-B14F-4D97-AF65-F5344CB8AC3E}">
        <p14:creationId xmlns:p14="http://schemas.microsoft.com/office/powerpoint/2010/main" val="3209995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sng" dirty="0">
                <a:effectLst/>
                <a:latin typeface="Arial Narrow" panose="020B0606020202030204" pitchFamily="34" charset="0"/>
                <a:ea typeface="Times New Roman" panose="02020603050405020304" pitchFamily="18" charset="0"/>
                <a:cs typeface="Times New Roman" panose="02020603050405020304" pitchFamily="18" charset="0"/>
              </a:rPr>
              <a:t>Browse Method</a:t>
            </a: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use the browse method for attaching a file to a Non-Compliance Submission, click on the file landing spot (DROP FILE HERE OR CLICK TO BROWSE), Windows Explorer window will open.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With Windows Explorer open, select the required file, and click open to begin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When the ‘Upload Complete’ message is displayed, select the checkmark to save, optionally change the name of the file, or select the red 'X' to cancel.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41</a:t>
            </a:fld>
            <a:endParaRPr lang="en-US"/>
          </a:p>
        </p:txBody>
      </p:sp>
    </p:spTree>
    <p:extLst>
      <p:ext uri="{BB962C8B-B14F-4D97-AF65-F5344CB8AC3E}">
        <p14:creationId xmlns:p14="http://schemas.microsoft.com/office/powerpoint/2010/main" val="167790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Adding an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After using either the Drag &amp; Drop, or the Windows Explorer method of adding an Email to the Non-Compliance  Submission Notebook, it is possible to modify the email information taken directly from the email file, including the following: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File Name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From</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Subject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Sent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Received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Body of the email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Select the checkmark to save, optionally change the email information, or select the red 'X' to cancel.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42</a:t>
            </a:fld>
            <a:endParaRPr lang="en-US"/>
          </a:p>
        </p:txBody>
      </p:sp>
    </p:spTree>
    <p:extLst>
      <p:ext uri="{BB962C8B-B14F-4D97-AF65-F5344CB8AC3E}">
        <p14:creationId xmlns:p14="http://schemas.microsoft.com/office/powerpoint/2010/main" val="521036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Annotating Files and Emails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When adding either a file, or an email to a Non-Compliance Submission, the file or email can be further described by adding annotation. Hover over the '+' symbol, then select 'Add Annotation’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content of the annotation can be up to 4000 characters in length, and can include rich-text formatting such as: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Bolding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Italics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Underling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Bullets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Numbering</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Click the checkmark to save the annotation, or the red 'X' to cancel.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43</a:t>
            </a:fld>
            <a:endParaRPr lang="en-US"/>
          </a:p>
        </p:txBody>
      </p:sp>
    </p:spTree>
    <p:extLst>
      <p:ext uri="{BB962C8B-B14F-4D97-AF65-F5344CB8AC3E}">
        <p14:creationId xmlns:p14="http://schemas.microsoft.com/office/powerpoint/2010/main" val="1063284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Deleting a File or Email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Files and emails that have been attached to a Non-Compliance Submission while in Draft Status can be deleted before you send the Non-Compliance Submission.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Select the trashcan icon  located at the top right corner of the Non-Compliance Submission Notebook entry.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Select Remove button to delete the image from the Non-Compliance Submission Notebook 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Cancel button  to remove it from the Non-Compliance Submission Notebook.</a:t>
            </a: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44</a:t>
            </a:fld>
            <a:endParaRPr lang="en-US"/>
          </a:p>
        </p:txBody>
      </p:sp>
    </p:spTree>
    <p:extLst>
      <p:ext uri="{BB962C8B-B14F-4D97-AF65-F5344CB8AC3E}">
        <p14:creationId xmlns:p14="http://schemas.microsoft.com/office/powerpoint/2010/main" val="643446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Moving a Non-Compliance Submission Notebook Entry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You can reorder entries in the Non-Compliance Submission Notebook by selecting the icon located at the top right corner of the Non-Compliance Submission Notebook entry with the mouse and dragging it to the location that you want to reside.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45</a:t>
            </a:fld>
            <a:endParaRPr lang="en-US"/>
          </a:p>
        </p:txBody>
      </p:sp>
    </p:spTree>
    <p:extLst>
      <p:ext uri="{BB962C8B-B14F-4D97-AF65-F5344CB8AC3E}">
        <p14:creationId xmlns:p14="http://schemas.microsoft.com/office/powerpoint/2010/main" val="553084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Submitting a Non-Compliance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Once the required information for the Non-Compliance Submission is provided, submit the request to the Commission.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Non-Compliance Submission will now have a Status of ‘Pending Commission Answer’, waiting for an answer from the Commission.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Returning to the dashboard, the Non-Compliance Submission will appear in the Non-Compliance Submission panel of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46</a:t>
            </a:fld>
            <a:endParaRPr lang="en-US"/>
          </a:p>
        </p:txBody>
      </p:sp>
    </p:spTree>
    <p:extLst>
      <p:ext uri="{BB962C8B-B14F-4D97-AF65-F5344CB8AC3E}">
        <p14:creationId xmlns:p14="http://schemas.microsoft.com/office/powerpoint/2010/main" val="1191560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spc="-50" dirty="0">
                <a:solidFill>
                  <a:srgbClr val="17365D"/>
                </a:solidFill>
                <a:effectLst/>
                <a:latin typeface="Myriad Pro"/>
                <a:ea typeface="Times New Roman" panose="02020603050405020304" pitchFamily="18" charset="0"/>
                <a:cs typeface="Times New Roman" panose="02020603050405020304" pitchFamily="18" charset="0"/>
              </a:rPr>
              <a:t>Retract a Non-Compliance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any time after a Non-Compliance Submission has been made to Commission, but prior to the Commission's response, the Non-Compliance Submission can be retracted.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To retract a Non-Compliance Submission, navigate to the Non-Compliance Submission, and select the RETRACT SUBMISSION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 the retraction when prompted or cancel.</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Once confirmed, the Non-Compliance Submission will be identified as 'Completed – Retracted'. Any information associated with the Non-Compliance Submission will still be viewable, but not changeable. The Commission will also be able to view the information associated with the Non-Compliance Submission.</a:t>
            </a: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47</a:t>
            </a:fld>
            <a:endParaRPr lang="en-US"/>
          </a:p>
        </p:txBody>
      </p:sp>
    </p:spTree>
    <p:extLst>
      <p:ext uri="{BB962C8B-B14F-4D97-AF65-F5344CB8AC3E}">
        <p14:creationId xmlns:p14="http://schemas.microsoft.com/office/powerpoint/2010/main" val="27800092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done</a:t>
            </a:r>
            <a:r>
              <a:rPr lang="en-US" baseline="0" dirty="0"/>
              <a:t> adding content to your slides, don’t forget to:</a:t>
            </a:r>
          </a:p>
          <a:p>
            <a:endParaRPr lang="en-US" baseline="0" dirty="0"/>
          </a:p>
          <a:p>
            <a:pPr marL="171450" indent="-171450">
              <a:buFont typeface="Arial" panose="020B0604020202020204" pitchFamily="34" charset="0"/>
              <a:buChar char="•"/>
            </a:pPr>
            <a:r>
              <a:rPr lang="en-US" baseline="0" dirty="0"/>
              <a:t>Take a break! Come back to it with fresh eyes before editing. </a:t>
            </a:r>
          </a:p>
          <a:p>
            <a:pPr marL="171450" indent="-171450">
              <a:buFont typeface="Arial" panose="020B0604020202020204" pitchFamily="34" charset="0"/>
              <a:buChar char="•"/>
            </a:pPr>
            <a:r>
              <a:rPr lang="en-US" baseline="0" dirty="0"/>
              <a:t>Practice presenting to a colleague for constructive criticism and insights. </a:t>
            </a:r>
          </a:p>
          <a:p>
            <a:endParaRPr lang="en-US" baseline="0" dirty="0"/>
          </a:p>
          <a:p>
            <a:r>
              <a:rPr lang="en-US" dirty="0"/>
              <a:t>Visit the full</a:t>
            </a:r>
            <a:r>
              <a:rPr lang="en-US" baseline="0" dirty="0"/>
              <a:t> PowerPoint Toolkit at ‘K:\Commission Shared\PowerPoint Toolkit’ to learn how to edit and refine your slides, and to view the video providing tips on how to best present to your audience.</a:t>
            </a:r>
          </a:p>
          <a:p>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48</a:t>
            </a:fld>
            <a:endParaRPr lang="en-US"/>
          </a:p>
        </p:txBody>
      </p:sp>
    </p:spTree>
    <p:extLst>
      <p:ext uri="{BB962C8B-B14F-4D97-AF65-F5344CB8AC3E}">
        <p14:creationId xmlns:p14="http://schemas.microsoft.com/office/powerpoint/2010/main" val="307815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CM-IS is a simple but powerful tool for managing compliance. It does three main things. It is important to note that you still have to provide operational submissions via </a:t>
            </a:r>
            <a:r>
              <a:rPr lang="en-US" dirty="0" err="1"/>
              <a:t>eSubmission</a:t>
            </a:r>
            <a:r>
              <a:rPr lang="en-US" dirty="0"/>
              <a:t>, email or whatever means it is required. </a:t>
            </a: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5</a:t>
            </a:fld>
            <a:endParaRPr lang="en-US"/>
          </a:p>
        </p:txBody>
      </p:sp>
    </p:spTree>
    <p:extLst>
      <p:ext uri="{BB962C8B-B14F-4D97-AF65-F5344CB8AC3E}">
        <p14:creationId xmlns:p14="http://schemas.microsoft.com/office/powerpoint/2010/main" val="74159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changed a few key terms with the implementation of this system.</a:t>
            </a:r>
            <a:endParaRPr lang="en-CA" dirty="0"/>
          </a:p>
          <a:p>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6</a:t>
            </a:fld>
            <a:endParaRPr lang="en-US"/>
          </a:p>
        </p:txBody>
      </p:sp>
    </p:spTree>
    <p:extLst>
      <p:ext uri="{BB962C8B-B14F-4D97-AF65-F5344CB8AC3E}">
        <p14:creationId xmlns:p14="http://schemas.microsoft.com/office/powerpoint/2010/main" val="411289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that you set up the correct security roles so that they right people get notified, and so that people who shouldn’t be getting these notifications do not.</a:t>
            </a:r>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(although when the CM-IS goes live we will change the name of the role to “Admin Non-Compliance Representative” for consistency)</a:t>
            </a:r>
          </a:p>
          <a:p>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7</a:t>
            </a:fld>
            <a:endParaRPr lang="en-US"/>
          </a:p>
        </p:txBody>
      </p:sp>
    </p:spTree>
    <p:extLst>
      <p:ext uri="{BB962C8B-B14F-4D97-AF65-F5344CB8AC3E}">
        <p14:creationId xmlns:p14="http://schemas.microsoft.com/office/powerpoint/2010/main" val="2128199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A Non-Compliance Notice includes one or more individual Non-Compliances that were discovered at the same time. Non-Compliances are the lowest tier on the Commission’s graduated Enforcement Model. They document an observed Non-Compliance and provide an opportunity for correction within a set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Non-Compliance Notices are not intended to replace the Permit Holder’s responsibility of identifying and maintaining legislative compliance within their operational requirements. Permit Holders are expected to understand and manage their compliance on a regular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Narrow" panose="020B0606020202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Non-Compliance Notice process includes the following basic steps: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Permit Holder will receive a Non-Compliance Notice, listing one or more Non-Compliances, via email and then they will access the CM-IS Permit Holder Application.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If needed, the Permit Holder submits a Request for Clarification Submission or a Request for Extension Submission</a:t>
            </a:r>
          </a:p>
          <a:p>
            <a:pPr marL="342900" marR="0" lvl="0" indent="-342900" algn="l" defTabSz="914400" rtl="0" eaLnBrk="1" fontAlgn="auto" latinLnBrk="0" hangingPunct="1">
              <a:lnSpc>
                <a:spcPct val="107000"/>
              </a:lnSpc>
              <a:spcBef>
                <a:spcPts val="0"/>
              </a:spcBef>
              <a:spcAft>
                <a:spcPts val="800"/>
              </a:spcAft>
              <a:buClrTx/>
              <a:buSzTx/>
              <a:buFont typeface="+mj-lt"/>
              <a:buAutoNum type="arabicParenR"/>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Permit Holder corrects the Non-Compliance and then, depending on the nature of the Non-Compliance, submits the required documentation via the appropriate process and system, such as KERMIT,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eSubmission</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CA" sz="1800" dirty="0" err="1">
                <a:effectLst/>
                <a:latin typeface="Arial Narrow" panose="020B0606020202030204" pitchFamily="34" charset="0"/>
                <a:ea typeface="Times New Roman" panose="02020603050405020304" pitchFamily="18" charset="0"/>
                <a:cs typeface="Times New Roman" panose="02020603050405020304" pitchFamily="18" charset="0"/>
              </a:rPr>
              <a:t>Petrinex</a:t>
            </a: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 or via a specified email account. </a:t>
            </a:r>
            <a:r>
              <a:rPr lang="en-CA" sz="1800" b="1" i="1" dirty="0">
                <a:effectLst/>
                <a:latin typeface="Arial Narrow" panose="020B0606020202030204" pitchFamily="34" charset="0"/>
                <a:ea typeface="Times New Roman" panose="02020603050405020304" pitchFamily="18" charset="0"/>
                <a:cs typeface="Times New Roman" panose="02020603050405020304" pitchFamily="18" charset="0"/>
              </a:rPr>
              <a:t>Submitting these documents via CM-IS will not resolve the Non-Compliance.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Permit Holder submits a Respond to Non-Compliance Submission in CM-IS, indicating how the requirement has been met.</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The Commission reviews the Permit Holder’s Respond to Non-Compliance Submission and either accepts it or requests more information. The Commission may also retract the Non-Compliance if it was issued in error or if the Permit Holder has received an exemption.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C52614E-0FB6-4928-8F0D-EBDB9849F20F}" type="slidenum">
              <a:rPr lang="en-US" smtClean="0"/>
              <a:t>8</a:t>
            </a:fld>
            <a:endParaRPr lang="en-US"/>
          </a:p>
        </p:txBody>
      </p:sp>
    </p:spTree>
    <p:extLst>
      <p:ext uri="{BB962C8B-B14F-4D97-AF65-F5344CB8AC3E}">
        <p14:creationId xmlns:p14="http://schemas.microsoft.com/office/powerpoint/2010/main" val="3632557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Narrow" panose="020B0606020202030204" pitchFamily="34" charset="0"/>
                <a:ea typeface="Times New Roman" panose="02020603050405020304" pitchFamily="18" charset="0"/>
                <a:cs typeface="Times New Roman" panose="02020603050405020304" pitchFamily="18" charset="0"/>
              </a:rPr>
              <a:t>From your workstation’s desktop, start either the Google Chrome or Microsoft Edge web browser (no other web browsers are supported, at this time).</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Log In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Enter the external username provided by the Commission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Enter the corresponding password</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r>
              <a:rPr lang="en-CA" sz="18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Select Log In</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52614E-0FB6-4928-8F0D-EBDB9849F20F}" type="slidenum">
              <a:rPr lang="en-US" smtClean="0"/>
              <a:t>9</a:t>
            </a:fld>
            <a:endParaRPr lang="en-US"/>
          </a:p>
        </p:txBody>
      </p:sp>
    </p:spTree>
    <p:extLst>
      <p:ext uri="{BB962C8B-B14F-4D97-AF65-F5344CB8AC3E}">
        <p14:creationId xmlns:p14="http://schemas.microsoft.com/office/powerpoint/2010/main" val="127526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B6DF17-3EC4-4CFF-A7C8-5573E17A1F70}"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721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38815-B69F-4EA5-BA54-D58896BC1E44}"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331062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2408C-D579-4DF8-A8B2-EE506EAD032B}"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398097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F178C-38DA-43EE-B6E5-B5F80A44F86E}"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149267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1E456-4484-47FD-9D7B-C23F1831BBE6}" type="datetime1">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210315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A98226-D17C-422B-81E9-0679FF982C81}"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302763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3DE81-CFBB-4DC3-A7C1-B9E6606229CA}" type="datetime1">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233956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96A810-FC79-45BD-A7D9-809AF87A8193}" type="datetime1">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34409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6F34-3655-4A22-A932-EAF711F34299}" type="datetime1">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53152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D1C30C-0E19-4A53-A716-DEFB42CD015F}"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404391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904DF3-9261-4A5D-BA5B-9CB4B851DFD2}" type="datetime1">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56FB8-7877-4F4F-8372-3F1D8ACAB841}" type="slidenum">
              <a:rPr lang="en-US" smtClean="0"/>
              <a:t>‹#›</a:t>
            </a:fld>
            <a:endParaRPr lang="en-US"/>
          </a:p>
        </p:txBody>
      </p:sp>
    </p:spTree>
    <p:extLst>
      <p:ext uri="{BB962C8B-B14F-4D97-AF65-F5344CB8AC3E}">
        <p14:creationId xmlns:p14="http://schemas.microsoft.com/office/powerpoint/2010/main" val="130011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B53EE-8DA3-4186-B6F3-FE80CD2E7D77}" type="datetime1">
              <a:rPr lang="en-US" smtClean="0"/>
              <a:t>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56FB8-7877-4F4F-8372-3F1D8ACAB841}" type="slidenum">
              <a:rPr lang="en-US" smtClean="0"/>
              <a:t>‹#›</a:t>
            </a:fld>
            <a:endParaRPr lang="en-US"/>
          </a:p>
        </p:txBody>
      </p:sp>
    </p:spTree>
    <p:extLst>
      <p:ext uri="{BB962C8B-B14F-4D97-AF65-F5344CB8AC3E}">
        <p14:creationId xmlns:p14="http://schemas.microsoft.com/office/powerpoint/2010/main" val="421509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4.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png"/><Relationship Id="rId7"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2.png"/><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Visio_Drawing.vsdx"/><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14503" b="897"/>
          <a:stretch/>
        </p:blipFill>
        <p:spPr>
          <a:xfrm>
            <a:off x="0" y="0"/>
            <a:ext cx="12192000" cy="6858000"/>
          </a:xfrm>
          <a:prstGeom prst="rect">
            <a:avLst/>
          </a:prstGeom>
        </p:spPr>
      </p:pic>
      <p:sp>
        <p:nvSpPr>
          <p:cNvPr id="3" name="Rectangle 2"/>
          <p:cNvSpPr/>
          <p:nvPr/>
        </p:nvSpPr>
        <p:spPr>
          <a:xfrm>
            <a:off x="6788781" y="0"/>
            <a:ext cx="5403219" cy="6873388"/>
          </a:xfrm>
          <a:prstGeom prst="rect">
            <a:avLst/>
          </a:prstGeom>
          <a:solidFill>
            <a:srgbClr val="0045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62223" y="1079718"/>
            <a:ext cx="5256334" cy="1077218"/>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Compliance Management Information System </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4073" y="5370146"/>
            <a:ext cx="2134037" cy="927021"/>
          </a:xfrm>
          <a:prstGeom prst="rect">
            <a:avLst/>
          </a:prstGeom>
        </p:spPr>
      </p:pic>
      <p:sp>
        <p:nvSpPr>
          <p:cNvPr id="6" name="TextBox 5"/>
          <p:cNvSpPr txBox="1"/>
          <p:nvPr/>
        </p:nvSpPr>
        <p:spPr>
          <a:xfrm>
            <a:off x="6862222" y="2440268"/>
            <a:ext cx="5256334" cy="1569660"/>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Administrative </a:t>
            </a:r>
          </a:p>
          <a:p>
            <a:r>
              <a:rPr lang="en-US" sz="3200" b="1" dirty="0">
                <a:solidFill>
                  <a:schemeClr val="bg1"/>
                </a:solidFill>
                <a:latin typeface="Arial" panose="020B0604020202020204" pitchFamily="34" charset="0"/>
                <a:cs typeface="Arial" panose="020B0604020202020204" pitchFamily="34" charset="0"/>
              </a:rPr>
              <a:t>Non-Compliance</a:t>
            </a:r>
          </a:p>
          <a:p>
            <a:r>
              <a:rPr lang="en-US" sz="3200" b="1" dirty="0">
                <a:solidFill>
                  <a:schemeClr val="bg1"/>
                </a:solidFill>
                <a:latin typeface="Arial" panose="020B0604020202020204" pitchFamily="34" charset="0"/>
                <a:cs typeface="Arial" panose="020B0604020202020204" pitchFamily="34" charset="0"/>
              </a:rPr>
              <a:t>Management Training</a:t>
            </a:r>
          </a:p>
        </p:txBody>
      </p:sp>
      <p:cxnSp>
        <p:nvCxnSpPr>
          <p:cNvPr id="8" name="Straight Connector 7"/>
          <p:cNvCxnSpPr/>
          <p:nvPr/>
        </p:nvCxnSpPr>
        <p:spPr>
          <a:xfrm flipV="1">
            <a:off x="7034073" y="2271605"/>
            <a:ext cx="3236611" cy="83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77920" y="4336094"/>
            <a:ext cx="4117428" cy="1015663"/>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Dax Bourke</a:t>
            </a:r>
            <a:endParaRPr lang="en-CA" sz="2000" b="1" dirty="0">
              <a:solidFill>
                <a:schemeClr val="bg1"/>
              </a:solidFill>
              <a:latin typeface="Arial" panose="020B0604020202020204" pitchFamily="34" charset="0"/>
              <a:cs typeface="Arial" panose="020B0604020202020204" pitchFamily="34" charset="0"/>
            </a:endParaRPr>
          </a:p>
          <a:p>
            <a:r>
              <a:rPr lang="en-CA" sz="2000" b="1" dirty="0">
                <a:solidFill>
                  <a:schemeClr val="bg1"/>
                </a:solidFill>
                <a:latin typeface="Arial" panose="020B0604020202020204" pitchFamily="34" charset="0"/>
                <a:cs typeface="Arial" panose="020B0604020202020204" pitchFamily="34" charset="0"/>
              </a:rPr>
              <a:t>A/Executive Director C&amp;E</a:t>
            </a:r>
          </a:p>
          <a:p>
            <a:r>
              <a:rPr lang="en-CA" sz="2000" b="1" dirty="0">
                <a:solidFill>
                  <a:schemeClr val="bg1"/>
                </a:solidFill>
                <a:latin typeface="Arial" panose="020B0604020202020204" pitchFamily="34" charset="0"/>
                <a:cs typeface="Arial" panose="020B0604020202020204" pitchFamily="34" charset="0"/>
              </a:rPr>
              <a:t>CM-IS Product Owner</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9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5" name="Title 4">
            <a:extLst>
              <a:ext uri="{FF2B5EF4-FFF2-40B4-BE49-F238E27FC236}">
                <a16:creationId xmlns:a16="http://schemas.microsoft.com/office/drawing/2014/main" id="{E0A11D94-606D-48AD-A7AE-F98D6F35575C}"/>
              </a:ext>
            </a:extLst>
          </p:cNvPr>
          <p:cNvSpPr>
            <a:spLocks noGrp="1"/>
          </p:cNvSpPr>
          <p:nvPr>
            <p:ph type="title"/>
          </p:nvPr>
        </p:nvSpPr>
        <p:spPr/>
        <p:txBody>
          <a:bodyPr/>
          <a:lstStyle/>
          <a:p>
            <a:r>
              <a:rPr lang="en-US" dirty="0"/>
              <a:t>Log In &amp; Out</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10</a:t>
            </a:fld>
            <a:endParaRPr lang="en-US"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F2FE9AA-B079-4A14-A38A-2FDC127206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199" y="1931105"/>
            <a:ext cx="59436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8585992-FDDA-4932-9DA7-DC9CB305BE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2347" y="2933700"/>
            <a:ext cx="2567305" cy="271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647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E324F32F-9B45-4A9A-88EF-2A727C30BB92}"/>
              </a:ext>
            </a:extLst>
          </p:cNvPr>
          <p:cNvSpPr>
            <a:spLocks noGrp="1"/>
          </p:cNvSpPr>
          <p:nvPr>
            <p:ph type="title"/>
          </p:nvPr>
        </p:nvSpPr>
        <p:spPr/>
        <p:txBody>
          <a:bodyPr/>
          <a:lstStyle/>
          <a:p>
            <a:r>
              <a:rPr lang="en-US" dirty="0"/>
              <a:t>Selecting an Organization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11</a:t>
            </a:fld>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79CC2D9-6EF9-4A5B-8A04-38A66F34B7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028" y="1845641"/>
            <a:ext cx="5325110"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B7508FA0-26A4-4554-9F74-B232E6D8F5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17937"/>
            <a:ext cx="4081145" cy="1685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49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32D9D67B-7421-43DD-8C50-8914B83FEF05}"/>
              </a:ext>
            </a:extLst>
          </p:cNvPr>
          <p:cNvSpPr>
            <a:spLocks noGrp="1"/>
          </p:cNvSpPr>
          <p:nvPr>
            <p:ph type="title"/>
          </p:nvPr>
        </p:nvSpPr>
        <p:spPr/>
        <p:txBody>
          <a:bodyPr/>
          <a:lstStyle/>
          <a:p>
            <a:r>
              <a:rPr lang="en-US" dirty="0"/>
              <a:t>Using the Dashboard</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12</a:t>
            </a:fld>
            <a:endParaRPr lang="en-US" dirty="0">
              <a:solidFill>
                <a:schemeClr val="bg1"/>
              </a:solidFill>
              <a:latin typeface="Arial" panose="020B0604020202020204" pitchFamily="34" charset="0"/>
              <a:cs typeface="Arial" panose="020B0604020202020204" pitchFamily="34" charset="0"/>
            </a:endParaRPr>
          </a:p>
        </p:txBody>
      </p:sp>
      <p:pic>
        <p:nvPicPr>
          <p:cNvPr id="9" name="Picture 8" descr="Graphical user interface, application&#10;&#10;Description automatically generated">
            <a:extLst>
              <a:ext uri="{FF2B5EF4-FFF2-40B4-BE49-F238E27FC236}">
                <a16:creationId xmlns:a16="http://schemas.microsoft.com/office/drawing/2014/main" id="{6EBB585E-EB3F-47F2-ACF1-A95FFDF427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90688"/>
            <a:ext cx="9472146" cy="4092166"/>
          </a:xfrm>
          <a:prstGeom prst="rect">
            <a:avLst/>
          </a:prstGeom>
        </p:spPr>
      </p:pic>
    </p:spTree>
    <p:extLst>
      <p:ext uri="{BB962C8B-B14F-4D97-AF65-F5344CB8AC3E}">
        <p14:creationId xmlns:p14="http://schemas.microsoft.com/office/powerpoint/2010/main" val="189899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11" name="Title 10">
            <a:extLst>
              <a:ext uri="{FF2B5EF4-FFF2-40B4-BE49-F238E27FC236}">
                <a16:creationId xmlns:a16="http://schemas.microsoft.com/office/drawing/2014/main" id="{6CC48BE6-66E1-4068-B439-F7ACE394A5B8}"/>
              </a:ext>
            </a:extLst>
          </p:cNvPr>
          <p:cNvSpPr>
            <a:spLocks noGrp="1"/>
          </p:cNvSpPr>
          <p:nvPr>
            <p:ph type="title"/>
          </p:nvPr>
        </p:nvSpPr>
        <p:spPr/>
        <p:txBody>
          <a:bodyPr/>
          <a:lstStyle/>
          <a:p>
            <a:r>
              <a:rPr lang="en-US" dirty="0"/>
              <a:t>Non-Compliance Notice Information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13</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412512C-ADED-46F5-B189-DB1169169B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732" y="2205038"/>
            <a:ext cx="10454536" cy="1223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8C85947-453F-4C9A-B5A1-4D1FA536FC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1063" y="3943350"/>
            <a:ext cx="3994996" cy="93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Connector: Elbow 7">
            <a:extLst>
              <a:ext uri="{FF2B5EF4-FFF2-40B4-BE49-F238E27FC236}">
                <a16:creationId xmlns:a16="http://schemas.microsoft.com/office/drawing/2014/main" id="{92371C3C-9D0D-4BB7-B884-1BAFE2115746}"/>
              </a:ext>
            </a:extLst>
          </p:cNvPr>
          <p:cNvCxnSpPr>
            <a:cxnSpLocks/>
            <a:endCxn id="6" idx="1"/>
          </p:cNvCxnSpPr>
          <p:nvPr/>
        </p:nvCxnSpPr>
        <p:spPr>
          <a:xfrm rot="16200000" flipH="1">
            <a:off x="1189429" y="3409235"/>
            <a:ext cx="1215232" cy="78803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7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424717A0-FF39-48FA-BA9E-691CD005AFD5}"/>
              </a:ext>
            </a:extLst>
          </p:cNvPr>
          <p:cNvSpPr>
            <a:spLocks noGrp="1"/>
          </p:cNvSpPr>
          <p:nvPr>
            <p:ph type="title"/>
          </p:nvPr>
        </p:nvSpPr>
        <p:spPr/>
        <p:txBody>
          <a:bodyPr/>
          <a:lstStyle/>
          <a:p>
            <a:r>
              <a:rPr lang="en-US" dirty="0"/>
              <a:t>Non-Compliance Information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14</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CF169A-256E-4AE0-ACC5-7F778D17DD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62" y="2066636"/>
            <a:ext cx="10607675" cy="1305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B895512-81EA-4A1A-A960-950DFF2E0C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9670" y="4062953"/>
            <a:ext cx="6706331" cy="935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Connector: Elbow 7">
            <a:extLst>
              <a:ext uri="{FF2B5EF4-FFF2-40B4-BE49-F238E27FC236}">
                <a16:creationId xmlns:a16="http://schemas.microsoft.com/office/drawing/2014/main" id="{DD296BCF-16DA-4A7E-AAA7-D1B65AAA2072}"/>
              </a:ext>
            </a:extLst>
          </p:cNvPr>
          <p:cNvCxnSpPr>
            <a:cxnSpLocks/>
            <a:endCxn id="6" idx="3"/>
          </p:cNvCxnSpPr>
          <p:nvPr/>
        </p:nvCxnSpPr>
        <p:spPr>
          <a:xfrm rot="16200000" flipH="1">
            <a:off x="7866639" y="3501475"/>
            <a:ext cx="1811422" cy="247301"/>
          </a:xfrm>
          <a:prstGeom prst="bentConnector4">
            <a:avLst>
              <a:gd name="adj1" fmla="val 37085"/>
              <a:gd name="adj2" fmla="val 19243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2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16" name="Title 15">
            <a:extLst>
              <a:ext uri="{FF2B5EF4-FFF2-40B4-BE49-F238E27FC236}">
                <a16:creationId xmlns:a16="http://schemas.microsoft.com/office/drawing/2014/main" id="{CFC114F7-9E3E-4347-AAF0-E1AFF60186E5}"/>
              </a:ext>
            </a:extLst>
          </p:cNvPr>
          <p:cNvSpPr>
            <a:spLocks noGrp="1"/>
          </p:cNvSpPr>
          <p:nvPr>
            <p:ph type="title"/>
          </p:nvPr>
        </p:nvSpPr>
        <p:spPr/>
        <p:txBody>
          <a:bodyPr/>
          <a:lstStyle/>
          <a:p>
            <a:r>
              <a:rPr lang="en-US" dirty="0"/>
              <a:t>Non-Compliance Submission Information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15</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07354E-A424-4A6F-A2A0-53974929A5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54" y="2179638"/>
            <a:ext cx="10671491" cy="1249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5B263C9-EF39-4AEE-AA66-7F619A2EFD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0316" y="4411744"/>
            <a:ext cx="8749158" cy="356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3" name="Connector: Elbow 12">
            <a:extLst>
              <a:ext uri="{FF2B5EF4-FFF2-40B4-BE49-F238E27FC236}">
                <a16:creationId xmlns:a16="http://schemas.microsoft.com/office/drawing/2014/main" id="{57696135-FA73-4622-940A-F5F7A9896259}"/>
              </a:ext>
            </a:extLst>
          </p:cNvPr>
          <p:cNvCxnSpPr>
            <a:cxnSpLocks/>
            <a:endCxn id="6" idx="3"/>
          </p:cNvCxnSpPr>
          <p:nvPr/>
        </p:nvCxnSpPr>
        <p:spPr>
          <a:xfrm>
            <a:off x="8407400" y="3238500"/>
            <a:ext cx="1552074" cy="1351576"/>
          </a:xfrm>
          <a:prstGeom prst="bentConnector3">
            <a:avLst>
              <a:gd name="adj1" fmla="val 11472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2156470A-0979-4037-8D28-914401537652}"/>
              </a:ext>
            </a:extLst>
          </p:cNvPr>
          <p:cNvSpPr>
            <a:spLocks noGrp="1"/>
          </p:cNvSpPr>
          <p:nvPr>
            <p:ph type="title"/>
          </p:nvPr>
        </p:nvSpPr>
        <p:spPr/>
        <p:txBody>
          <a:bodyPr/>
          <a:lstStyle/>
          <a:p>
            <a:r>
              <a:rPr lang="en-US" dirty="0"/>
              <a:t>Rondel</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16</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DDD2CC5-55CB-4DA8-A009-F2865DA28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8750" y="2508778"/>
            <a:ext cx="1790700" cy="1840442"/>
          </a:xfrm>
          <a:prstGeom prst="rect">
            <a:avLst/>
          </a:prstGeom>
        </p:spPr>
      </p:pic>
      <p:sp>
        <p:nvSpPr>
          <p:cNvPr id="6" name="TextBox 5">
            <a:extLst>
              <a:ext uri="{FF2B5EF4-FFF2-40B4-BE49-F238E27FC236}">
                <a16:creationId xmlns:a16="http://schemas.microsoft.com/office/drawing/2014/main" id="{AD925702-E551-4510-A049-F1B4AB798A18}"/>
              </a:ext>
            </a:extLst>
          </p:cNvPr>
          <p:cNvSpPr txBox="1"/>
          <p:nvPr/>
        </p:nvSpPr>
        <p:spPr>
          <a:xfrm>
            <a:off x="4851400" y="1572081"/>
            <a:ext cx="5530850" cy="3713837"/>
          </a:xfrm>
          <a:prstGeom prst="rect">
            <a:avLst/>
          </a:prstGeom>
          <a:noFill/>
        </p:spPr>
        <p:txBody>
          <a:bodyPr wrap="square" rtlCol="0">
            <a:spAutoFit/>
          </a:bodyPr>
          <a:lstStyle/>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Overdue (in red)</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due within the next 7 days (in orange)</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due in more than 7 days (grey)</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1000"/>
              </a:spcAft>
              <a:buSzPts val="1000"/>
              <a:buFont typeface="Symbol" panose="05050102010706020507" pitchFamily="18" charset="2"/>
              <a:buChar char=""/>
              <a:tabLst>
                <a:tab pos="1143000" algn="l"/>
              </a:tabLst>
            </a:pPr>
            <a:r>
              <a:rPr lang="en-CA" sz="2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or more Non-Compliances are Complete (in green)</a:t>
            </a:r>
            <a:endParaRPr lang="en-CA"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0858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7301A195-F143-4363-9EDD-414538413928}"/>
              </a:ext>
            </a:extLst>
          </p:cNvPr>
          <p:cNvSpPr>
            <a:spLocks noGrp="1"/>
          </p:cNvSpPr>
          <p:nvPr>
            <p:ph type="title"/>
          </p:nvPr>
        </p:nvSpPr>
        <p:spPr/>
        <p:txBody>
          <a:bodyPr/>
          <a:lstStyle/>
          <a:p>
            <a:r>
              <a:rPr lang="en-US" dirty="0"/>
              <a:t>Searching for a Non-Compliance</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17</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B5DD049-58DB-475B-A9A6-9E04D4D5F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028" y="1630202"/>
            <a:ext cx="5534228" cy="1698798"/>
          </a:xfrm>
          <a:prstGeom prst="rect">
            <a:avLst/>
          </a:prstGeom>
        </p:spPr>
      </p:pic>
      <p:pic>
        <p:nvPicPr>
          <p:cNvPr id="6" name="Picture 5">
            <a:extLst>
              <a:ext uri="{FF2B5EF4-FFF2-40B4-BE49-F238E27FC236}">
                <a16:creationId xmlns:a16="http://schemas.microsoft.com/office/drawing/2014/main" id="{7756B3AD-38B1-4D86-ABA0-00043C0A2B33}"/>
              </a:ext>
            </a:extLst>
          </p:cNvPr>
          <p:cNvPicPr>
            <a:picLocks noChangeAspect="1"/>
          </p:cNvPicPr>
          <p:nvPr/>
        </p:nvPicPr>
        <p:blipFill>
          <a:blip r:embed="rId5"/>
          <a:stretch>
            <a:fillRect/>
          </a:stretch>
        </p:blipFill>
        <p:spPr>
          <a:xfrm>
            <a:off x="3985402" y="3787603"/>
            <a:ext cx="5534229" cy="1698798"/>
          </a:xfrm>
          <a:prstGeom prst="rect">
            <a:avLst/>
          </a:prstGeom>
        </p:spPr>
      </p:pic>
    </p:spTree>
    <p:extLst>
      <p:ext uri="{BB962C8B-B14F-4D97-AF65-F5344CB8AC3E}">
        <p14:creationId xmlns:p14="http://schemas.microsoft.com/office/powerpoint/2010/main" val="4695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A5BC6DFD-CCA2-461B-9425-5F888CBB80AE}"/>
              </a:ext>
            </a:extLst>
          </p:cNvPr>
          <p:cNvSpPr>
            <a:spLocks noGrp="1"/>
          </p:cNvSpPr>
          <p:nvPr>
            <p:ph type="title"/>
          </p:nvPr>
        </p:nvSpPr>
        <p:spPr/>
        <p:txBody>
          <a:bodyPr/>
          <a:lstStyle/>
          <a:p>
            <a:r>
              <a:rPr lang="en-US" dirty="0"/>
              <a:t>Non-Compliance Search Screen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18</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8263B01-E940-43B5-A140-295EC6389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1280" y="1874618"/>
            <a:ext cx="4409440" cy="3108763"/>
          </a:xfrm>
          <a:prstGeom prst="rect">
            <a:avLst/>
          </a:prstGeom>
        </p:spPr>
      </p:pic>
    </p:spTree>
    <p:extLst>
      <p:ext uri="{BB962C8B-B14F-4D97-AF65-F5344CB8AC3E}">
        <p14:creationId xmlns:p14="http://schemas.microsoft.com/office/powerpoint/2010/main" val="24982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68DFF-0175-476E-BB32-B3E17880D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3467" y="1943186"/>
            <a:ext cx="10905066" cy="2971626"/>
          </a:xfrm>
          <a:prstGeom prst="rect">
            <a:avLst/>
          </a:prstGeom>
          <a:noFill/>
        </p:spPr>
      </p:pic>
      <p:sp>
        <p:nvSpPr>
          <p:cNvPr id="8" name="Title 7">
            <a:extLst>
              <a:ext uri="{FF2B5EF4-FFF2-40B4-BE49-F238E27FC236}">
                <a16:creationId xmlns:a16="http://schemas.microsoft.com/office/drawing/2014/main" id="{4258D4D1-2CBA-4598-A196-EDC54DFC3139}"/>
              </a:ext>
            </a:extLst>
          </p:cNvPr>
          <p:cNvSpPr>
            <a:spLocks noGrp="1"/>
          </p:cNvSpPr>
          <p:nvPr>
            <p:ph type="title"/>
          </p:nvPr>
        </p:nvSpPr>
        <p:spPr/>
        <p:txBody>
          <a:bodyPr/>
          <a:lstStyle/>
          <a:p>
            <a:r>
              <a:rPr lang="en-US" dirty="0"/>
              <a:t>Non-Compliance Search Screen</a:t>
            </a:r>
            <a:endParaRPr lang="en-CA" dirty="0"/>
          </a:p>
        </p:txBody>
      </p:sp>
      <p:sp>
        <p:nvSpPr>
          <p:cNvPr id="4" name="Slide Number Placeholder 3"/>
          <p:cNvSpPr>
            <a:spLocks noGrp="1"/>
          </p:cNvSpPr>
          <p:nvPr>
            <p:ph type="sldNum" sz="quarter" idx="12"/>
          </p:nvPr>
        </p:nvSpPr>
        <p:spPr/>
        <p:txBody>
          <a:bodyPr>
            <a:normAutofit/>
          </a:bodyPr>
          <a:lstStyle/>
          <a:p>
            <a:pPr>
              <a:spcAft>
                <a:spcPts val="600"/>
              </a:spcAft>
            </a:pPr>
            <a:fld id="{07856FB8-7877-4F4F-8372-3F1D8ACAB841}" type="slidenum">
              <a:rPr lang="en-US" smtClean="0">
                <a:latin typeface="Arial" panose="020B0604020202020204" pitchFamily="34" charset="0"/>
                <a:cs typeface="Arial" panose="020B0604020202020204" pitchFamily="34" charset="0"/>
              </a:rPr>
              <a:pPr>
                <a:spcAft>
                  <a:spcPts val="600"/>
                </a:spcAft>
              </a:pPr>
              <a:t>19</a:t>
            </a:fld>
            <a:endParaRPr lang="en-US">
              <a:latin typeface="Arial" panose="020B0604020202020204" pitchFamily="34" charset="0"/>
              <a:cs typeface="Arial" panose="020B0604020202020204" pitchFamily="34" charset="0"/>
            </a:endParaRPr>
          </a:p>
        </p:txBody>
      </p:sp>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Tree>
    <p:extLst>
      <p:ext uri="{BB962C8B-B14F-4D97-AF65-F5344CB8AC3E}">
        <p14:creationId xmlns:p14="http://schemas.microsoft.com/office/powerpoint/2010/main" val="370440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Agenda</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a:t>
            </a:fld>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6C3188C-692F-4605-9740-0EEE5CF7BD36}"/>
              </a:ext>
            </a:extLst>
          </p:cNvPr>
          <p:cNvSpPr txBox="1"/>
          <p:nvPr/>
        </p:nvSpPr>
        <p:spPr>
          <a:xfrm>
            <a:off x="1403028" y="1690688"/>
            <a:ext cx="4627224" cy="2239844"/>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2400" dirty="0">
                <a:solidFill>
                  <a:srgbClr val="003D4C"/>
                </a:solidFill>
                <a:latin typeface="Arial" panose="020B0604020202020204" pitchFamily="34" charset="0"/>
                <a:cs typeface="Arial" panose="020B0604020202020204" pitchFamily="34" charset="0"/>
              </a:rPr>
              <a:t>Introduction</a:t>
            </a:r>
          </a:p>
          <a:p>
            <a:pPr marL="342900" indent="-342900">
              <a:lnSpc>
                <a:spcPct val="150000"/>
              </a:lnSpc>
              <a:buFont typeface="Wingdings" panose="05000000000000000000" pitchFamily="2" charset="2"/>
              <a:buChar char="q"/>
            </a:pPr>
            <a:r>
              <a:rPr lang="en-CA" sz="2400" dirty="0">
                <a:solidFill>
                  <a:srgbClr val="003D4C"/>
                </a:solidFill>
                <a:latin typeface="Arial" panose="020B0604020202020204" pitchFamily="34" charset="0"/>
                <a:cs typeface="Arial" panose="020B0604020202020204" pitchFamily="34" charset="0"/>
              </a:rPr>
              <a:t>CM-IS Background</a:t>
            </a:r>
            <a:endParaRPr kumimoji="0" lang="en-US" sz="2400" b="0" i="0" u="none" strike="noStrike" kern="1200" cap="none" spc="0" normalizeH="0" baseline="0" noProof="0" dirty="0">
              <a:ln>
                <a:noFill/>
              </a:ln>
              <a:solidFill>
                <a:srgbClr val="003D4C"/>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CA" sz="2400" dirty="0">
                <a:solidFill>
                  <a:srgbClr val="003D4C"/>
                </a:solidFill>
                <a:latin typeface="Arial" panose="020B0604020202020204" pitchFamily="34" charset="0"/>
                <a:cs typeface="Arial" panose="020B0604020202020204" pitchFamily="34" charset="0"/>
              </a:rPr>
              <a:t>System Training</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CA" sz="2400" dirty="0">
                <a:solidFill>
                  <a:srgbClr val="003D4C"/>
                </a:solidFill>
                <a:latin typeface="Arial" panose="020B0604020202020204" pitchFamily="34" charset="0"/>
                <a:cs typeface="Arial" panose="020B0604020202020204" pitchFamily="34" charset="0"/>
              </a:rPr>
              <a:t>Questions</a:t>
            </a:r>
            <a:endParaRPr lang="en-US" sz="2400" dirty="0">
              <a:solidFill>
                <a:srgbClr val="003D4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3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9AE163D2-C84C-4385-8DE7-835EC3C25C29}"/>
              </a:ext>
            </a:extLst>
          </p:cNvPr>
          <p:cNvSpPr>
            <a:spLocks noGrp="1"/>
          </p:cNvSpPr>
          <p:nvPr>
            <p:ph type="title"/>
          </p:nvPr>
        </p:nvSpPr>
        <p:spPr/>
        <p:txBody>
          <a:bodyPr/>
          <a:lstStyle/>
          <a:p>
            <a:r>
              <a:rPr lang="en-US" dirty="0"/>
              <a:t>Non-Compliance Search Screen – Search Box</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20</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E8A6B0-319D-4A11-9B96-C97B21ED2F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8623" y="2330450"/>
            <a:ext cx="2974975" cy="1098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178A1B5-2269-43AF-B0D0-0901C6F32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7322" y="3816005"/>
            <a:ext cx="2974975" cy="123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0F8A1CB7-43FF-4BC3-8481-2F92987CAF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89641" y="3811938"/>
            <a:ext cx="2367915" cy="1235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983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BF825FA6-6EE9-42BF-8179-8C7EB38942B7}"/>
              </a:ext>
            </a:extLst>
          </p:cNvPr>
          <p:cNvSpPr>
            <a:spLocks noGrp="1"/>
          </p:cNvSpPr>
          <p:nvPr>
            <p:ph type="title"/>
          </p:nvPr>
        </p:nvSpPr>
        <p:spPr/>
        <p:txBody>
          <a:bodyPr/>
          <a:lstStyle/>
          <a:p>
            <a:r>
              <a:rPr lang="en-US" dirty="0"/>
              <a:t>Non-Compliance Search Screen – Search Box</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21</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F2B3E90-A683-454C-91C2-10C4DC165389}"/>
              </a:ext>
            </a:extLst>
          </p:cNvPr>
          <p:cNvPicPr>
            <a:picLocks noChangeAspect="1"/>
          </p:cNvPicPr>
          <p:nvPr/>
        </p:nvPicPr>
        <p:blipFill>
          <a:blip r:embed="rId4"/>
          <a:stretch>
            <a:fillRect/>
          </a:stretch>
        </p:blipFill>
        <p:spPr>
          <a:xfrm>
            <a:off x="3980792" y="1690688"/>
            <a:ext cx="2711102" cy="2017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212077A-260D-46C5-A394-100AB4FDD6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8780" y="4054415"/>
            <a:ext cx="3515125" cy="1675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828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26190DC6-B25E-420D-A10D-53F6DEB58A13}"/>
              </a:ext>
            </a:extLst>
          </p:cNvPr>
          <p:cNvSpPr>
            <a:spLocks noGrp="1"/>
          </p:cNvSpPr>
          <p:nvPr>
            <p:ph type="title"/>
          </p:nvPr>
        </p:nvSpPr>
        <p:spPr/>
        <p:txBody>
          <a:bodyPr/>
          <a:lstStyle/>
          <a:p>
            <a:r>
              <a:rPr lang="en-US" dirty="0"/>
              <a:t>Non-Compliance Search Screen – Search Box</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22</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6C1FAD-C0B2-4684-9052-928315FB9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171" y="1690688"/>
            <a:ext cx="2755658" cy="2457870"/>
          </a:xfrm>
          <a:prstGeom prst="rect">
            <a:avLst/>
          </a:prstGeom>
        </p:spPr>
      </p:pic>
      <p:pic>
        <p:nvPicPr>
          <p:cNvPr id="6" name="Picture 5">
            <a:extLst>
              <a:ext uri="{FF2B5EF4-FFF2-40B4-BE49-F238E27FC236}">
                <a16:creationId xmlns:a16="http://schemas.microsoft.com/office/drawing/2014/main" id="{D821CB9C-9A28-4163-95E0-B9998CE672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68549" y="4370580"/>
            <a:ext cx="4654901" cy="1538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036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4881F1E9-5334-4C9C-B04C-25D9D734223A}"/>
              </a:ext>
            </a:extLst>
          </p:cNvPr>
          <p:cNvSpPr>
            <a:spLocks noGrp="1"/>
          </p:cNvSpPr>
          <p:nvPr>
            <p:ph type="title"/>
          </p:nvPr>
        </p:nvSpPr>
        <p:spPr/>
        <p:txBody>
          <a:bodyPr/>
          <a:lstStyle/>
          <a:p>
            <a:r>
              <a:rPr lang="en-US" dirty="0"/>
              <a:t>Non-Compliance Search Screen – Search Box</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23</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75E2B65-F422-4ACC-BF70-8876AD0BC9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56291"/>
            <a:ext cx="2793925" cy="1350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021C090-10CB-4A54-B312-12DE6A908D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2125" y="2924739"/>
            <a:ext cx="4457653" cy="1325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BEB8EB4-2179-4637-9345-63BDC968D8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11869" y="4367952"/>
            <a:ext cx="4457654" cy="1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85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76277774-9613-4ADD-B188-E741E23A6F15}"/>
              </a:ext>
            </a:extLst>
          </p:cNvPr>
          <p:cNvSpPr>
            <a:spLocks noGrp="1"/>
          </p:cNvSpPr>
          <p:nvPr>
            <p:ph type="title"/>
          </p:nvPr>
        </p:nvSpPr>
        <p:spPr/>
        <p:txBody>
          <a:bodyPr/>
          <a:lstStyle/>
          <a:p>
            <a:r>
              <a:rPr lang="en-US" dirty="0"/>
              <a:t>Non-Compliance Search Screen – Sort</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24</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39DE63A-8979-4A09-9705-4762726B6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985" y="1507035"/>
            <a:ext cx="1986030" cy="3843929"/>
          </a:xfrm>
          <a:prstGeom prst="rect">
            <a:avLst/>
          </a:prstGeom>
        </p:spPr>
      </p:pic>
    </p:spTree>
    <p:extLst>
      <p:ext uri="{BB962C8B-B14F-4D97-AF65-F5344CB8AC3E}">
        <p14:creationId xmlns:p14="http://schemas.microsoft.com/office/powerpoint/2010/main" val="245209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36808CC1-DC54-4723-96C2-284AAC57B9FE}"/>
              </a:ext>
            </a:extLst>
          </p:cNvPr>
          <p:cNvSpPr>
            <a:spLocks noGrp="1"/>
          </p:cNvSpPr>
          <p:nvPr>
            <p:ph type="title"/>
          </p:nvPr>
        </p:nvSpPr>
        <p:spPr/>
        <p:txBody>
          <a:bodyPr/>
          <a:lstStyle/>
          <a:p>
            <a:r>
              <a:rPr lang="en-US" dirty="0"/>
              <a:t>Non-Compliance Search Screen – Sort</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25</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A81E1E6-FC72-4D2D-A5EB-985BDD65D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076" y="1936212"/>
            <a:ext cx="6001848" cy="3894867"/>
          </a:xfrm>
          <a:prstGeom prst="rect">
            <a:avLst/>
          </a:prstGeom>
        </p:spPr>
      </p:pic>
    </p:spTree>
    <p:extLst>
      <p:ext uri="{BB962C8B-B14F-4D97-AF65-F5344CB8AC3E}">
        <p14:creationId xmlns:p14="http://schemas.microsoft.com/office/powerpoint/2010/main" val="15995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F1B453C9-6170-45D6-87D4-8AD5FE1ABC2D}"/>
              </a:ext>
            </a:extLst>
          </p:cNvPr>
          <p:cNvSpPr>
            <a:spLocks noGrp="1"/>
          </p:cNvSpPr>
          <p:nvPr>
            <p:ph type="title"/>
          </p:nvPr>
        </p:nvSpPr>
        <p:spPr/>
        <p:txBody>
          <a:bodyPr/>
          <a:lstStyle/>
          <a:p>
            <a:r>
              <a:rPr lang="en-US" dirty="0"/>
              <a:t>Search Criteria Menu</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26</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516EF1-3F78-4088-81E3-527B380461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5456" y="2190175"/>
            <a:ext cx="7821088" cy="330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CA4258E-BEE7-4383-A519-BC4457704D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85456" y="1470946"/>
            <a:ext cx="1223398" cy="439483"/>
          </a:xfrm>
          <a:prstGeom prst="rect">
            <a:avLst/>
          </a:prstGeom>
          <a:noFill/>
          <a:ln>
            <a:noFill/>
          </a:ln>
        </p:spPr>
      </p:pic>
    </p:spTree>
    <p:extLst>
      <p:ext uri="{BB962C8B-B14F-4D97-AF65-F5344CB8AC3E}">
        <p14:creationId xmlns:p14="http://schemas.microsoft.com/office/powerpoint/2010/main" val="51323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CC497D91-BFAE-403A-85D3-5C0D703F1509}"/>
              </a:ext>
            </a:extLst>
          </p:cNvPr>
          <p:cNvSpPr>
            <a:spLocks noGrp="1"/>
          </p:cNvSpPr>
          <p:nvPr>
            <p:ph type="title"/>
          </p:nvPr>
        </p:nvSpPr>
        <p:spPr/>
        <p:txBody>
          <a:bodyPr/>
          <a:lstStyle/>
          <a:p>
            <a:r>
              <a:rPr lang="en-US" dirty="0"/>
              <a:t>Exporting Non-Compliances </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27</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706CBC-1F83-4D51-AD5C-91310227E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099" y="2195128"/>
            <a:ext cx="2844165" cy="2543175"/>
          </a:xfrm>
          <a:prstGeom prst="rect">
            <a:avLst/>
          </a:prstGeom>
        </p:spPr>
      </p:pic>
      <p:pic>
        <p:nvPicPr>
          <p:cNvPr id="6" name="Picture 5">
            <a:extLst>
              <a:ext uri="{FF2B5EF4-FFF2-40B4-BE49-F238E27FC236}">
                <a16:creationId xmlns:a16="http://schemas.microsoft.com/office/drawing/2014/main" id="{CDAAE3DF-44E9-4640-86BD-13A79610A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473" y="2799965"/>
            <a:ext cx="2679065" cy="1333500"/>
          </a:xfrm>
          <a:prstGeom prst="rect">
            <a:avLst/>
          </a:prstGeom>
        </p:spPr>
      </p:pic>
      <p:pic>
        <p:nvPicPr>
          <p:cNvPr id="7" name="Picture 6">
            <a:extLst>
              <a:ext uri="{FF2B5EF4-FFF2-40B4-BE49-F238E27FC236}">
                <a16:creationId xmlns:a16="http://schemas.microsoft.com/office/drawing/2014/main" id="{20041F26-E47D-496D-99C3-08DB52DD5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3747" y="2799965"/>
            <a:ext cx="2886075" cy="1412240"/>
          </a:xfrm>
          <a:prstGeom prst="rect">
            <a:avLst/>
          </a:prstGeom>
        </p:spPr>
      </p:pic>
    </p:spTree>
    <p:extLst>
      <p:ext uri="{BB962C8B-B14F-4D97-AF65-F5344CB8AC3E}">
        <p14:creationId xmlns:p14="http://schemas.microsoft.com/office/powerpoint/2010/main" val="425250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80E988A2-121A-4D8F-8255-022175E1E039}"/>
              </a:ext>
            </a:extLst>
          </p:cNvPr>
          <p:cNvSpPr>
            <a:spLocks noGrp="1"/>
          </p:cNvSpPr>
          <p:nvPr>
            <p:ph type="title"/>
          </p:nvPr>
        </p:nvSpPr>
        <p:spPr/>
        <p:txBody>
          <a:bodyPr/>
          <a:lstStyle/>
          <a:p>
            <a:r>
              <a:rPr lang="en-US" dirty="0"/>
              <a:t>Working with Non-Compliance Notice</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28</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EAE9E7-9898-48D3-9287-0B4214CEA4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9457" y="1898735"/>
            <a:ext cx="9333086" cy="125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34997F1-00AA-4722-8576-85513F164A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1346" y="3407389"/>
            <a:ext cx="5389308" cy="2486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560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71F60912-7F70-45AD-9625-71657279CDBA}"/>
              </a:ext>
            </a:extLst>
          </p:cNvPr>
          <p:cNvSpPr>
            <a:spLocks noGrp="1"/>
          </p:cNvSpPr>
          <p:nvPr>
            <p:ph type="title"/>
          </p:nvPr>
        </p:nvSpPr>
        <p:spPr/>
        <p:txBody>
          <a:bodyPr/>
          <a:lstStyle/>
          <a:p>
            <a:r>
              <a:rPr lang="en-US" dirty="0"/>
              <a:t>Viewing Non-Compliance Details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29</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21931DF-A390-481E-8EB1-EE1B24E85A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002" y="1788579"/>
            <a:ext cx="10174752" cy="1077326"/>
          </a:xfrm>
          <a:prstGeom prst="rect">
            <a:avLst/>
          </a:prstGeom>
        </p:spPr>
      </p:pic>
      <p:pic>
        <p:nvPicPr>
          <p:cNvPr id="6" name="Picture 5">
            <a:extLst>
              <a:ext uri="{FF2B5EF4-FFF2-40B4-BE49-F238E27FC236}">
                <a16:creationId xmlns:a16="http://schemas.microsoft.com/office/drawing/2014/main" id="{C03B6844-F646-458A-9676-5A00444A0125}"/>
              </a:ext>
            </a:extLst>
          </p:cNvPr>
          <p:cNvPicPr>
            <a:picLocks noChangeAspect="1"/>
          </p:cNvPicPr>
          <p:nvPr/>
        </p:nvPicPr>
        <p:blipFill>
          <a:blip r:embed="rId5"/>
          <a:stretch>
            <a:fillRect/>
          </a:stretch>
        </p:blipFill>
        <p:spPr>
          <a:xfrm>
            <a:off x="4224588" y="3109527"/>
            <a:ext cx="3742824" cy="2723455"/>
          </a:xfrm>
          <a:prstGeom prst="rect">
            <a:avLst/>
          </a:prstGeom>
        </p:spPr>
      </p:pic>
    </p:spTree>
    <p:extLst>
      <p:ext uri="{BB962C8B-B14F-4D97-AF65-F5344CB8AC3E}">
        <p14:creationId xmlns:p14="http://schemas.microsoft.com/office/powerpoint/2010/main" val="41458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Compliance Management Information System</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a:t>
            </a:fld>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A7B390-59D6-434C-868A-EBD1EDFA519A}"/>
              </a:ext>
            </a:extLst>
          </p:cNvPr>
          <p:cNvSpPr txBox="1"/>
          <p:nvPr/>
        </p:nvSpPr>
        <p:spPr>
          <a:xfrm>
            <a:off x="877613" y="1561968"/>
            <a:ext cx="8037787" cy="4902048"/>
          </a:xfrm>
          <a:prstGeom prst="rect">
            <a:avLst/>
          </a:prstGeom>
          <a:noFill/>
        </p:spPr>
        <p:txBody>
          <a:bodyPr wrap="square" rtlCol="0">
            <a:spAutoFit/>
          </a:bodyPr>
          <a:lstStyle/>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An information system for managing inspections, non-compliance and enforcement</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Includes an industry portal for communicating compliance information</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This release will introduce the capability to issue </a:t>
            </a:r>
            <a:r>
              <a:rPr lang="en-US" sz="2000" b="1" dirty="0">
                <a:latin typeface="Arial" panose="020B0604020202020204" pitchFamily="34" charset="0"/>
                <a:cs typeface="Arial" panose="020B0604020202020204" pitchFamily="34" charset="0"/>
              </a:rPr>
              <a:t>administrative non-compliance notices</a:t>
            </a:r>
            <a:r>
              <a:rPr lang="en-US" sz="2000" dirty="0">
                <a:latin typeface="Arial" panose="020B0604020202020204" pitchFamily="34" charset="0"/>
                <a:cs typeface="Arial" panose="020B0604020202020204" pitchFamily="34" charset="0"/>
              </a:rPr>
              <a:t> to permit holders, and to manage the resolution process. </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Future releases will add the capability to receive and manage non-compliance notices from inspections, and a portal to provide additional data to help industry proactively manage compliance.</a:t>
            </a:r>
          </a:p>
          <a:p>
            <a:pPr marL="342900" indent="-342900">
              <a:lnSpc>
                <a:spcPct val="125000"/>
              </a:lnSpc>
              <a:spcAft>
                <a:spcPts val="1200"/>
              </a:spcAf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477FD1A0-E9B4-4460-9783-284B8C50A8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27"/>
          <a:stretch/>
        </p:blipFill>
        <p:spPr bwMode="auto">
          <a:xfrm>
            <a:off x="9214042" y="1841885"/>
            <a:ext cx="2977958" cy="314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44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6B422A11-78CB-4235-906A-997FAD67BAC0}"/>
              </a:ext>
            </a:extLst>
          </p:cNvPr>
          <p:cNvSpPr>
            <a:spLocks noGrp="1"/>
          </p:cNvSpPr>
          <p:nvPr>
            <p:ph type="title"/>
          </p:nvPr>
        </p:nvSpPr>
        <p:spPr/>
        <p:txBody>
          <a:bodyPr/>
          <a:lstStyle/>
          <a:p>
            <a:r>
              <a:rPr lang="en-US" dirty="0"/>
              <a:t>Viewing Non-Compliance Notebook</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30</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67DF45-2A6E-43C6-A032-4896D14B76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5505" y="1690688"/>
            <a:ext cx="9040990" cy="3857283"/>
          </a:xfrm>
          <a:prstGeom prst="rect">
            <a:avLst/>
          </a:prstGeom>
          <a:noFill/>
          <a:ln>
            <a:noFill/>
          </a:ln>
        </p:spPr>
      </p:pic>
    </p:spTree>
    <p:extLst>
      <p:ext uri="{BB962C8B-B14F-4D97-AF65-F5344CB8AC3E}">
        <p14:creationId xmlns:p14="http://schemas.microsoft.com/office/powerpoint/2010/main" val="9709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DA95B845-E17A-4922-AE79-C9D3164B1A68}"/>
              </a:ext>
            </a:extLst>
          </p:cNvPr>
          <p:cNvSpPr>
            <a:spLocks noGrp="1"/>
          </p:cNvSpPr>
          <p:nvPr>
            <p:ph type="title"/>
          </p:nvPr>
        </p:nvSpPr>
        <p:spPr/>
        <p:txBody>
          <a:bodyPr/>
          <a:lstStyle/>
          <a:p>
            <a:r>
              <a:rPr lang="en-US" dirty="0"/>
              <a:t>Viewing Non-Compliance Log</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31</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2C6FD6E-5639-4B0F-BEDF-E4A1203748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350" y="2344105"/>
            <a:ext cx="10373299" cy="2169789"/>
          </a:xfrm>
          <a:prstGeom prst="rect">
            <a:avLst/>
          </a:prstGeom>
          <a:noFill/>
          <a:ln>
            <a:noFill/>
          </a:ln>
        </p:spPr>
      </p:pic>
    </p:spTree>
    <p:extLst>
      <p:ext uri="{BB962C8B-B14F-4D97-AF65-F5344CB8AC3E}">
        <p14:creationId xmlns:p14="http://schemas.microsoft.com/office/powerpoint/2010/main" val="7861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DCDAF84-2FF4-437D-8AF5-1F17DA6FECEF}"/>
              </a:ext>
            </a:extLst>
          </p:cNvPr>
          <p:cNvSpPr>
            <a:spLocks noGrp="1"/>
          </p:cNvSpPr>
          <p:nvPr>
            <p:ph type="title"/>
          </p:nvPr>
        </p:nvSpPr>
        <p:spPr/>
        <p:txBody>
          <a:bodyPr/>
          <a:lstStyle/>
          <a:p>
            <a:r>
              <a:rPr lang="en-US" dirty="0"/>
              <a:t>Viewing Non-Compliance Submission Details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32</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89A1DC2-A87D-46CA-89C8-E1A8AC5A49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0463" y="1933051"/>
            <a:ext cx="8511073" cy="1122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D5549B8-CD36-4111-B479-0C4EC2DB3B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511" y="3210414"/>
            <a:ext cx="4694976" cy="240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570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45792D1E-67BB-4632-9297-BB3790D8E658}"/>
              </a:ext>
            </a:extLst>
          </p:cNvPr>
          <p:cNvSpPr>
            <a:spLocks noGrp="1"/>
          </p:cNvSpPr>
          <p:nvPr>
            <p:ph type="title"/>
          </p:nvPr>
        </p:nvSpPr>
        <p:spPr/>
        <p:txBody>
          <a:bodyPr/>
          <a:lstStyle/>
          <a:p>
            <a:r>
              <a:rPr lang="en-US" dirty="0"/>
              <a:t>Viewing Legislation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33</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3AAD5F-2BC2-4AD7-AD8C-80A22F7ACD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706" y="2130592"/>
            <a:ext cx="8426588" cy="2906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84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13" name="Title 12">
            <a:extLst>
              <a:ext uri="{FF2B5EF4-FFF2-40B4-BE49-F238E27FC236}">
                <a16:creationId xmlns:a16="http://schemas.microsoft.com/office/drawing/2014/main" id="{15ED46BD-216B-4550-8616-E869F4774428}"/>
              </a:ext>
            </a:extLst>
          </p:cNvPr>
          <p:cNvSpPr>
            <a:spLocks noGrp="1"/>
          </p:cNvSpPr>
          <p:nvPr>
            <p:ph type="title"/>
          </p:nvPr>
        </p:nvSpPr>
        <p:spPr/>
        <p:txBody>
          <a:bodyPr/>
          <a:lstStyle/>
          <a:p>
            <a:r>
              <a:rPr lang="en-US" dirty="0"/>
              <a:t>Viewing ‘Completed’ Non-Compliance</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34</a:t>
            </a:fld>
            <a:endParaRPr lang="en-US" dirty="0">
              <a:solidFill>
                <a:schemeClr val="bg1"/>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6089BEF9-D967-4579-BF53-6A7655FC29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9" name="Rectangle 6">
            <a:extLst>
              <a:ext uri="{FF2B5EF4-FFF2-40B4-BE49-F238E27FC236}">
                <a16:creationId xmlns:a16="http://schemas.microsoft.com/office/drawing/2014/main" id="{07C5E9AD-C5F3-4D5F-83DE-34DE4111F0BB}"/>
              </a:ext>
            </a:extLst>
          </p:cNvPr>
          <p:cNvSpPr>
            <a:spLocks noChangeArrowheads="1"/>
          </p:cNvSpPr>
          <p:nvPr/>
        </p:nvSpPr>
        <p:spPr bwMode="auto">
          <a:xfrm>
            <a:off x="1570007" y="92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0" name="Object 9">
            <a:extLst>
              <a:ext uri="{FF2B5EF4-FFF2-40B4-BE49-F238E27FC236}">
                <a16:creationId xmlns:a16="http://schemas.microsoft.com/office/drawing/2014/main" id="{217E4567-EF31-45B6-AC0A-4F0E5F77D23E}"/>
              </a:ext>
            </a:extLst>
          </p:cNvPr>
          <p:cNvGraphicFramePr>
            <a:graphicFrameLocks noChangeAspect="1"/>
          </p:cNvGraphicFramePr>
          <p:nvPr>
            <p:extLst>
              <p:ext uri="{D42A27DB-BD31-4B8C-83A1-F6EECF244321}">
                <p14:modId xmlns:p14="http://schemas.microsoft.com/office/powerpoint/2010/main" val="2241372050"/>
              </p:ext>
            </p:extLst>
          </p:nvPr>
        </p:nvGraphicFramePr>
        <p:xfrm>
          <a:off x="3271774" y="1690688"/>
          <a:ext cx="1811547" cy="4094466"/>
        </p:xfrm>
        <a:graphic>
          <a:graphicData uri="http://schemas.openxmlformats.org/presentationml/2006/ole">
            <mc:AlternateContent xmlns:mc="http://schemas.openxmlformats.org/markup-compatibility/2006">
              <mc:Choice xmlns:v="urn:schemas-microsoft-com:vml" Requires="v">
                <p:oleObj spid="_x0000_s4139" name="Bitmap Image" r:id="rId5" imgW="2685714" imgH="6066667" progId="Paint.Picture">
                  <p:embed/>
                </p:oleObj>
              </mc:Choice>
              <mc:Fallback>
                <p:oleObj name="Bitmap Image" r:id="rId5" imgW="2685714" imgH="6066667"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1774" y="1690688"/>
                        <a:ext cx="1811547" cy="4094466"/>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2E97824C-3EA6-4C07-90DC-C26EE993B2AC}"/>
              </a:ext>
            </a:extLst>
          </p:cNvPr>
          <p:cNvSpPr>
            <a:spLocks noChangeArrowheads="1"/>
          </p:cNvSpPr>
          <p:nvPr/>
        </p:nvSpPr>
        <p:spPr bwMode="auto">
          <a:xfrm>
            <a:off x="6383547" y="92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2" name="Object 11">
            <a:extLst>
              <a:ext uri="{FF2B5EF4-FFF2-40B4-BE49-F238E27FC236}">
                <a16:creationId xmlns:a16="http://schemas.microsoft.com/office/drawing/2014/main" id="{6AEAD9B9-3577-4D86-8B8A-9154210B8214}"/>
              </a:ext>
            </a:extLst>
          </p:cNvPr>
          <p:cNvGraphicFramePr>
            <a:graphicFrameLocks noChangeAspect="1"/>
          </p:cNvGraphicFramePr>
          <p:nvPr>
            <p:extLst>
              <p:ext uri="{D42A27DB-BD31-4B8C-83A1-F6EECF244321}">
                <p14:modId xmlns:p14="http://schemas.microsoft.com/office/powerpoint/2010/main" val="2862924704"/>
              </p:ext>
            </p:extLst>
          </p:nvPr>
        </p:nvGraphicFramePr>
        <p:xfrm>
          <a:off x="6585755" y="1675572"/>
          <a:ext cx="2160503" cy="4079785"/>
        </p:xfrm>
        <a:graphic>
          <a:graphicData uri="http://schemas.openxmlformats.org/presentationml/2006/ole">
            <mc:AlternateContent xmlns:mc="http://schemas.openxmlformats.org/markup-compatibility/2006">
              <mc:Choice xmlns:v="urn:schemas-microsoft-com:vml" Requires="v">
                <p:oleObj spid="_x0000_s4140" name="Bitmap Image" r:id="rId7" imgW="2685714" imgH="5057143" progId="Paint.Picture">
                  <p:embed/>
                </p:oleObj>
              </mc:Choice>
              <mc:Fallback>
                <p:oleObj name="Bitmap Image" r:id="rId7" imgW="2685714" imgH="5057143"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5755" y="1675572"/>
                        <a:ext cx="2160503" cy="4079785"/>
                      </a:xfrm>
                      <a:prstGeom prst="rect">
                        <a:avLst/>
                      </a:prstGeom>
                      <a:noFill/>
                    </p:spPr>
                  </p:pic>
                </p:oleObj>
              </mc:Fallback>
            </mc:AlternateContent>
          </a:graphicData>
        </a:graphic>
      </p:graphicFrame>
    </p:spTree>
    <p:extLst>
      <p:ext uri="{BB962C8B-B14F-4D97-AF65-F5344CB8AC3E}">
        <p14:creationId xmlns:p14="http://schemas.microsoft.com/office/powerpoint/2010/main" val="150035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11" name="Title 10">
            <a:extLst>
              <a:ext uri="{FF2B5EF4-FFF2-40B4-BE49-F238E27FC236}">
                <a16:creationId xmlns:a16="http://schemas.microsoft.com/office/drawing/2014/main" id="{E78907A0-8EB3-4280-898E-4E523D3DE145}"/>
              </a:ext>
            </a:extLst>
          </p:cNvPr>
          <p:cNvSpPr>
            <a:spLocks noGrp="1"/>
          </p:cNvSpPr>
          <p:nvPr>
            <p:ph type="title"/>
          </p:nvPr>
        </p:nvSpPr>
        <p:spPr/>
        <p:txBody>
          <a:bodyPr/>
          <a:lstStyle/>
          <a:p>
            <a:r>
              <a:rPr lang="en-US" dirty="0"/>
              <a:t>Creating Non-Compliance Submission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35</a:t>
            </a:fld>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9CBF702-6F60-4172-9AA8-0D6C9C64A8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857" y="2492171"/>
            <a:ext cx="9368285" cy="1873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82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C701A81D-7A2C-49EA-8BD4-E2FFB2465B26}"/>
              </a:ext>
            </a:extLst>
          </p:cNvPr>
          <p:cNvSpPr>
            <a:spLocks noGrp="1"/>
          </p:cNvSpPr>
          <p:nvPr>
            <p:ph type="title"/>
          </p:nvPr>
        </p:nvSpPr>
        <p:spPr/>
        <p:txBody>
          <a:bodyPr/>
          <a:lstStyle/>
          <a:p>
            <a:r>
              <a:rPr lang="en-US" dirty="0"/>
              <a:t>Request for Clarification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36</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246D51-D9E7-492A-9140-D4D043F891AA}"/>
              </a:ext>
            </a:extLst>
          </p:cNvPr>
          <p:cNvPicPr>
            <a:picLocks noChangeAspect="1"/>
          </p:cNvPicPr>
          <p:nvPr/>
        </p:nvPicPr>
        <p:blipFill>
          <a:blip r:embed="rId4"/>
          <a:stretch>
            <a:fillRect/>
          </a:stretch>
        </p:blipFill>
        <p:spPr>
          <a:xfrm>
            <a:off x="838200" y="1814316"/>
            <a:ext cx="5700623" cy="1970158"/>
          </a:xfrm>
          <a:prstGeom prst="rect">
            <a:avLst/>
          </a:prstGeom>
        </p:spPr>
      </p:pic>
      <p:pic>
        <p:nvPicPr>
          <p:cNvPr id="6" name="Picture 5">
            <a:extLst>
              <a:ext uri="{FF2B5EF4-FFF2-40B4-BE49-F238E27FC236}">
                <a16:creationId xmlns:a16="http://schemas.microsoft.com/office/drawing/2014/main" id="{B464EEB6-AB75-446A-B902-B904293D48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8823" y="3908102"/>
            <a:ext cx="4302732" cy="185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33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4D7DCF39-CFAB-4FD1-8223-06F202BE5351}"/>
              </a:ext>
            </a:extLst>
          </p:cNvPr>
          <p:cNvSpPr>
            <a:spLocks noGrp="1"/>
          </p:cNvSpPr>
          <p:nvPr>
            <p:ph type="title"/>
          </p:nvPr>
        </p:nvSpPr>
        <p:spPr/>
        <p:txBody>
          <a:bodyPr/>
          <a:lstStyle/>
          <a:p>
            <a:r>
              <a:rPr lang="en-US" dirty="0"/>
              <a:t>Respond to Non-Compliance</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37</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3F5D39-3015-45CD-BF0E-48D0062855BB}"/>
              </a:ext>
            </a:extLst>
          </p:cNvPr>
          <p:cNvPicPr>
            <a:picLocks noChangeAspect="1"/>
          </p:cNvPicPr>
          <p:nvPr/>
        </p:nvPicPr>
        <p:blipFill>
          <a:blip r:embed="rId4"/>
          <a:stretch>
            <a:fillRect/>
          </a:stretch>
        </p:blipFill>
        <p:spPr>
          <a:xfrm>
            <a:off x="1651635" y="1772130"/>
            <a:ext cx="4733925" cy="1635125"/>
          </a:xfrm>
          <a:prstGeom prst="rect">
            <a:avLst/>
          </a:prstGeom>
        </p:spPr>
      </p:pic>
      <p:pic>
        <p:nvPicPr>
          <p:cNvPr id="6" name="Picture 5">
            <a:extLst>
              <a:ext uri="{FF2B5EF4-FFF2-40B4-BE49-F238E27FC236}">
                <a16:creationId xmlns:a16="http://schemas.microsoft.com/office/drawing/2014/main" id="{C1274E9A-9630-4FBE-8783-4760062FF49C}"/>
              </a:ext>
            </a:extLst>
          </p:cNvPr>
          <p:cNvPicPr>
            <a:picLocks noChangeAspect="1"/>
          </p:cNvPicPr>
          <p:nvPr/>
        </p:nvPicPr>
        <p:blipFill>
          <a:blip r:embed="rId5"/>
          <a:stretch>
            <a:fillRect/>
          </a:stretch>
        </p:blipFill>
        <p:spPr>
          <a:xfrm>
            <a:off x="7513320" y="2162089"/>
            <a:ext cx="3027045" cy="87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9025638-EC37-4B98-8F5C-DD35D04A70E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08237" y="4059622"/>
            <a:ext cx="3220720" cy="1364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A57AB35-E821-44C7-AB24-3CDA9E31702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63045" y="4421889"/>
            <a:ext cx="2834640" cy="64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835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EFD568E1-7665-4347-ADCD-501EB422FEC3}"/>
              </a:ext>
            </a:extLst>
          </p:cNvPr>
          <p:cNvSpPr>
            <a:spLocks noGrp="1"/>
          </p:cNvSpPr>
          <p:nvPr>
            <p:ph type="title"/>
          </p:nvPr>
        </p:nvSpPr>
        <p:spPr/>
        <p:txBody>
          <a:bodyPr/>
          <a:lstStyle/>
          <a:p>
            <a:r>
              <a:rPr lang="en-US" dirty="0"/>
              <a:t>Request for Extension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38</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7FC533-EEE2-4D33-8EF1-95CF7ED148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233" y="2078819"/>
            <a:ext cx="4953000" cy="1780540"/>
          </a:xfrm>
          <a:prstGeom prst="rect">
            <a:avLst/>
          </a:prstGeom>
          <a:noFill/>
          <a:ln>
            <a:noFill/>
          </a:ln>
        </p:spPr>
      </p:pic>
      <p:pic>
        <p:nvPicPr>
          <p:cNvPr id="6" name="Picture 5">
            <a:extLst>
              <a:ext uri="{FF2B5EF4-FFF2-40B4-BE49-F238E27FC236}">
                <a16:creationId xmlns:a16="http://schemas.microsoft.com/office/drawing/2014/main" id="{946FF5F1-9E2C-4C23-B81F-BADF09ECDEBC}"/>
              </a:ext>
            </a:extLst>
          </p:cNvPr>
          <p:cNvPicPr>
            <a:picLocks noChangeAspect="1"/>
          </p:cNvPicPr>
          <p:nvPr/>
        </p:nvPicPr>
        <p:blipFill>
          <a:blip r:embed="rId5"/>
          <a:stretch>
            <a:fillRect/>
          </a:stretch>
        </p:blipFill>
        <p:spPr>
          <a:xfrm>
            <a:off x="4893291" y="4074102"/>
            <a:ext cx="3142615" cy="6102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FA9FE25-B7D8-4D8A-BF55-44C1A12F0E0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00514" y="4892473"/>
            <a:ext cx="3746500" cy="975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360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B59A6D9A-36E6-4804-B21F-94CAB4CFAC59}"/>
              </a:ext>
            </a:extLst>
          </p:cNvPr>
          <p:cNvSpPr>
            <a:spLocks noGrp="1"/>
          </p:cNvSpPr>
          <p:nvPr>
            <p:ph type="title"/>
          </p:nvPr>
        </p:nvSpPr>
        <p:spPr/>
        <p:txBody>
          <a:bodyPr/>
          <a:lstStyle/>
          <a:p>
            <a:r>
              <a:rPr lang="en-US" dirty="0"/>
              <a:t>Notebook Attachments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39</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5CF0123-E171-45A8-928F-EEA390C585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671" y="2124545"/>
            <a:ext cx="7288657" cy="2608909"/>
          </a:xfrm>
          <a:prstGeom prst="rect">
            <a:avLst/>
          </a:prstGeom>
          <a:noFill/>
          <a:ln>
            <a:noFill/>
          </a:ln>
        </p:spPr>
      </p:pic>
    </p:spTree>
    <p:extLst>
      <p:ext uri="{BB962C8B-B14F-4D97-AF65-F5344CB8AC3E}">
        <p14:creationId xmlns:p14="http://schemas.microsoft.com/office/powerpoint/2010/main" val="290646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Compliance Management Information System</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a:t>
            </a:fld>
            <a:endParaRPr lang="en-US" dirty="0">
              <a:solidFill>
                <a:schemeClr val="bg1"/>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477FD1A0-E9B4-4460-9783-284B8C50A8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527"/>
          <a:stretch/>
        </p:blipFill>
        <p:spPr bwMode="auto">
          <a:xfrm>
            <a:off x="9214042" y="1841885"/>
            <a:ext cx="2977958" cy="31474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96B478C-4EAB-4609-8275-E46A049C3380}"/>
              </a:ext>
            </a:extLst>
          </p:cNvPr>
          <p:cNvSpPr txBox="1"/>
          <p:nvPr/>
        </p:nvSpPr>
        <p:spPr>
          <a:xfrm>
            <a:off x="838200" y="2080268"/>
            <a:ext cx="8037787" cy="2670668"/>
          </a:xfrm>
          <a:prstGeom prst="rect">
            <a:avLst/>
          </a:prstGeom>
          <a:noFill/>
        </p:spPr>
        <p:txBody>
          <a:bodyPr wrap="square" rtlCol="0">
            <a:spAutoFit/>
          </a:bodyPr>
          <a:lstStyle/>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Provide a more consistent process for staff and industry to manage non-compliance</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Collect data about compliance to provide industry with a clearer picture of their compliance performance, and to enable the commission to identify and target compliance patterns and trends</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Maintain a complete and reliable record of compliance efforts</a:t>
            </a:r>
          </a:p>
        </p:txBody>
      </p:sp>
    </p:spTree>
    <p:extLst>
      <p:ext uri="{BB962C8B-B14F-4D97-AF65-F5344CB8AC3E}">
        <p14:creationId xmlns:p14="http://schemas.microsoft.com/office/powerpoint/2010/main" val="54269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8" name="Title 7">
            <a:extLst>
              <a:ext uri="{FF2B5EF4-FFF2-40B4-BE49-F238E27FC236}">
                <a16:creationId xmlns:a16="http://schemas.microsoft.com/office/drawing/2014/main" id="{0C6D1C1B-CD32-4D85-B592-6061982804A2}"/>
              </a:ext>
            </a:extLst>
          </p:cNvPr>
          <p:cNvSpPr>
            <a:spLocks noGrp="1"/>
          </p:cNvSpPr>
          <p:nvPr>
            <p:ph type="title"/>
          </p:nvPr>
        </p:nvSpPr>
        <p:spPr/>
        <p:txBody>
          <a:bodyPr/>
          <a:lstStyle/>
          <a:p>
            <a:r>
              <a:rPr lang="en-US" dirty="0"/>
              <a:t>Notebook Attachments – Drag &amp; Drop</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40</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4A25AC-992F-4F51-9813-78A7F6B45B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3579" y="1891887"/>
            <a:ext cx="8056602" cy="2508807"/>
          </a:xfrm>
          <a:prstGeom prst="rect">
            <a:avLst/>
          </a:prstGeom>
          <a:noFill/>
          <a:ln>
            <a:noFill/>
          </a:ln>
        </p:spPr>
      </p:pic>
      <p:pic>
        <p:nvPicPr>
          <p:cNvPr id="6" name="Picture 5">
            <a:extLst>
              <a:ext uri="{FF2B5EF4-FFF2-40B4-BE49-F238E27FC236}">
                <a16:creationId xmlns:a16="http://schemas.microsoft.com/office/drawing/2014/main" id="{637672FC-5DCD-47DD-A0A8-52A0821BF5A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028" y="3413737"/>
            <a:ext cx="4551248" cy="2127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CB94D04-D889-4571-B567-ED5935AD306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7726" y="3413737"/>
            <a:ext cx="4551248" cy="2136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9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6B6A9266-4044-426A-A266-223428D9A2DB}"/>
              </a:ext>
            </a:extLst>
          </p:cNvPr>
          <p:cNvSpPr>
            <a:spLocks noGrp="1"/>
          </p:cNvSpPr>
          <p:nvPr>
            <p:ph type="title"/>
          </p:nvPr>
        </p:nvSpPr>
        <p:spPr/>
        <p:txBody>
          <a:bodyPr/>
          <a:lstStyle/>
          <a:p>
            <a:r>
              <a:rPr lang="en-US" dirty="0"/>
              <a:t>Notebook Attachments – Browse</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41</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6ABD05-9678-4C2F-8A58-AFB88AED33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028" y="2171577"/>
            <a:ext cx="9932924" cy="294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03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82EE50D8-EC84-41EE-9380-C353E2D33854}"/>
              </a:ext>
            </a:extLst>
          </p:cNvPr>
          <p:cNvSpPr>
            <a:spLocks noGrp="1"/>
          </p:cNvSpPr>
          <p:nvPr>
            <p:ph type="title"/>
          </p:nvPr>
        </p:nvSpPr>
        <p:spPr/>
        <p:txBody>
          <a:bodyPr/>
          <a:lstStyle/>
          <a:p>
            <a:r>
              <a:rPr lang="en-US" dirty="0"/>
              <a:t>Notebook Attachments – Email</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42</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4661AF5-D3E9-4423-AC34-C360DC3556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733" y="1970434"/>
            <a:ext cx="8485467" cy="3563460"/>
          </a:xfrm>
          <a:prstGeom prst="rect">
            <a:avLst/>
          </a:prstGeom>
          <a:noFill/>
          <a:ln>
            <a:noFill/>
          </a:ln>
        </p:spPr>
      </p:pic>
    </p:spTree>
    <p:extLst>
      <p:ext uri="{BB962C8B-B14F-4D97-AF65-F5344CB8AC3E}">
        <p14:creationId xmlns:p14="http://schemas.microsoft.com/office/powerpoint/2010/main" val="144487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9B873E30-810C-4448-A8BD-91C2D23815F5}"/>
              </a:ext>
            </a:extLst>
          </p:cNvPr>
          <p:cNvSpPr>
            <a:spLocks noGrp="1"/>
          </p:cNvSpPr>
          <p:nvPr>
            <p:ph type="title"/>
          </p:nvPr>
        </p:nvSpPr>
        <p:spPr/>
        <p:txBody>
          <a:bodyPr/>
          <a:lstStyle/>
          <a:p>
            <a:r>
              <a:rPr lang="en-US" dirty="0"/>
              <a:t>Notebook Attachments – Annotations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43</a:t>
            </a:fld>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5257B21-49C6-40D9-9A10-6A07456F3F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4845" y="1829305"/>
            <a:ext cx="3991155" cy="1806590"/>
          </a:xfrm>
          <a:prstGeom prst="rect">
            <a:avLst/>
          </a:prstGeom>
          <a:noFill/>
          <a:ln>
            <a:noFill/>
          </a:ln>
        </p:spPr>
      </p:pic>
      <p:pic>
        <p:nvPicPr>
          <p:cNvPr id="8" name="Picture 7">
            <a:extLst>
              <a:ext uri="{FF2B5EF4-FFF2-40B4-BE49-F238E27FC236}">
                <a16:creationId xmlns:a16="http://schemas.microsoft.com/office/drawing/2014/main" id="{A5CB3F58-DDAF-4DE2-AF27-C5CAED639BC9}"/>
              </a:ext>
            </a:extLst>
          </p:cNvPr>
          <p:cNvPicPr>
            <a:picLocks noChangeAspect="1"/>
          </p:cNvPicPr>
          <p:nvPr/>
        </p:nvPicPr>
        <p:blipFill>
          <a:blip r:embed="rId5"/>
          <a:stretch>
            <a:fillRect/>
          </a:stretch>
        </p:blipFill>
        <p:spPr>
          <a:xfrm>
            <a:off x="6349042" y="3147268"/>
            <a:ext cx="4461293" cy="2373637"/>
          </a:xfrm>
          <a:prstGeom prst="rect">
            <a:avLst/>
          </a:prstGeom>
        </p:spPr>
      </p:pic>
    </p:spTree>
    <p:extLst>
      <p:ext uri="{BB962C8B-B14F-4D97-AF65-F5344CB8AC3E}">
        <p14:creationId xmlns:p14="http://schemas.microsoft.com/office/powerpoint/2010/main" val="422527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80CC99F6-504B-485E-8756-6F507A182755}"/>
              </a:ext>
            </a:extLst>
          </p:cNvPr>
          <p:cNvSpPr>
            <a:spLocks noGrp="1"/>
          </p:cNvSpPr>
          <p:nvPr>
            <p:ph type="title"/>
          </p:nvPr>
        </p:nvSpPr>
        <p:spPr/>
        <p:txBody>
          <a:bodyPr/>
          <a:lstStyle/>
          <a:p>
            <a:r>
              <a:rPr lang="en-US" dirty="0"/>
              <a:t>Notebook Attachments – Deletion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44</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728914-0FE3-4307-87E9-3534ADD5D7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028" y="2039388"/>
            <a:ext cx="5934075" cy="2647950"/>
          </a:xfrm>
          <a:prstGeom prst="rect">
            <a:avLst/>
          </a:prstGeom>
          <a:noFill/>
          <a:ln>
            <a:noFill/>
          </a:ln>
        </p:spPr>
      </p:pic>
      <p:pic>
        <p:nvPicPr>
          <p:cNvPr id="6" name="Picture 5">
            <a:extLst>
              <a:ext uri="{FF2B5EF4-FFF2-40B4-BE49-F238E27FC236}">
                <a16:creationId xmlns:a16="http://schemas.microsoft.com/office/drawing/2014/main" id="{4404C346-28D8-44B5-ADDE-4A782121C8AC}"/>
              </a:ext>
            </a:extLst>
          </p:cNvPr>
          <p:cNvPicPr>
            <a:picLocks noChangeAspect="1"/>
          </p:cNvPicPr>
          <p:nvPr/>
        </p:nvPicPr>
        <p:blipFill>
          <a:blip r:embed="rId5"/>
          <a:stretch>
            <a:fillRect/>
          </a:stretch>
        </p:blipFill>
        <p:spPr>
          <a:xfrm>
            <a:off x="7863773" y="2719387"/>
            <a:ext cx="2640965" cy="1419225"/>
          </a:xfrm>
          <a:prstGeom prst="rect">
            <a:avLst/>
          </a:prstGeom>
        </p:spPr>
      </p:pic>
    </p:spTree>
    <p:extLst>
      <p:ext uri="{BB962C8B-B14F-4D97-AF65-F5344CB8AC3E}">
        <p14:creationId xmlns:p14="http://schemas.microsoft.com/office/powerpoint/2010/main" val="301353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6" name="Title 5">
            <a:extLst>
              <a:ext uri="{FF2B5EF4-FFF2-40B4-BE49-F238E27FC236}">
                <a16:creationId xmlns:a16="http://schemas.microsoft.com/office/drawing/2014/main" id="{60241C9E-9580-4D7D-90FC-4CF78A337357}"/>
              </a:ext>
            </a:extLst>
          </p:cNvPr>
          <p:cNvSpPr>
            <a:spLocks noGrp="1"/>
          </p:cNvSpPr>
          <p:nvPr>
            <p:ph type="title"/>
          </p:nvPr>
        </p:nvSpPr>
        <p:spPr/>
        <p:txBody>
          <a:bodyPr/>
          <a:lstStyle/>
          <a:p>
            <a:r>
              <a:rPr lang="en-US" dirty="0"/>
              <a:t>Notebook Attachment – Moving Entries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45</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09858A1-E862-4A76-8D8E-843263D6CF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751" y="2762969"/>
            <a:ext cx="10656497" cy="1332062"/>
          </a:xfrm>
          <a:prstGeom prst="rect">
            <a:avLst/>
          </a:prstGeom>
          <a:noFill/>
          <a:ln>
            <a:noFill/>
          </a:ln>
        </p:spPr>
      </p:pic>
    </p:spTree>
    <p:extLst>
      <p:ext uri="{BB962C8B-B14F-4D97-AF65-F5344CB8AC3E}">
        <p14:creationId xmlns:p14="http://schemas.microsoft.com/office/powerpoint/2010/main" val="383420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12" name="Title 11">
            <a:extLst>
              <a:ext uri="{FF2B5EF4-FFF2-40B4-BE49-F238E27FC236}">
                <a16:creationId xmlns:a16="http://schemas.microsoft.com/office/drawing/2014/main" id="{59277586-B88F-41C0-9BD6-AB230ED6D497}"/>
              </a:ext>
            </a:extLst>
          </p:cNvPr>
          <p:cNvSpPr>
            <a:spLocks noGrp="1"/>
          </p:cNvSpPr>
          <p:nvPr>
            <p:ph type="title"/>
          </p:nvPr>
        </p:nvSpPr>
        <p:spPr/>
        <p:txBody>
          <a:bodyPr/>
          <a:lstStyle/>
          <a:p>
            <a:r>
              <a:rPr lang="en-US" dirty="0"/>
              <a:t>Submitting Non-Compliance Submission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46</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7C27BD8-B2C1-4DA0-AF1E-6983D273A1E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233" y="2011891"/>
            <a:ext cx="6549045" cy="1469120"/>
          </a:xfrm>
          <a:prstGeom prst="rect">
            <a:avLst/>
          </a:prstGeom>
          <a:noFill/>
          <a:ln>
            <a:noFill/>
          </a:ln>
        </p:spPr>
      </p:pic>
      <p:pic>
        <p:nvPicPr>
          <p:cNvPr id="6" name="Picture 5">
            <a:extLst>
              <a:ext uri="{FF2B5EF4-FFF2-40B4-BE49-F238E27FC236}">
                <a16:creationId xmlns:a16="http://schemas.microsoft.com/office/drawing/2014/main" id="{E85AA962-FEDA-409E-9AC8-92345ADD91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7536" y="3481011"/>
            <a:ext cx="7130721" cy="1190361"/>
          </a:xfrm>
          <a:prstGeom prst="rect">
            <a:avLst/>
          </a:prstGeom>
          <a:noFill/>
          <a:ln>
            <a:noFill/>
          </a:ln>
        </p:spPr>
      </p:pic>
      <p:pic>
        <p:nvPicPr>
          <p:cNvPr id="11" name="Picture 10">
            <a:extLst>
              <a:ext uri="{FF2B5EF4-FFF2-40B4-BE49-F238E27FC236}">
                <a16:creationId xmlns:a16="http://schemas.microsoft.com/office/drawing/2014/main" id="{4EA4C746-9114-4EF9-A13A-E27693854F3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31457" y="4768080"/>
            <a:ext cx="6088400" cy="1211816"/>
          </a:xfrm>
          <a:prstGeom prst="rect">
            <a:avLst/>
          </a:prstGeom>
          <a:noFill/>
          <a:ln>
            <a:noFill/>
          </a:ln>
        </p:spPr>
      </p:pic>
    </p:spTree>
    <p:extLst>
      <p:ext uri="{BB962C8B-B14F-4D97-AF65-F5344CB8AC3E}">
        <p14:creationId xmlns:p14="http://schemas.microsoft.com/office/powerpoint/2010/main" val="365299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9" name="Title 8">
            <a:extLst>
              <a:ext uri="{FF2B5EF4-FFF2-40B4-BE49-F238E27FC236}">
                <a16:creationId xmlns:a16="http://schemas.microsoft.com/office/drawing/2014/main" id="{8F4E52AD-7408-4807-B927-7A76FBCA9C37}"/>
              </a:ext>
            </a:extLst>
          </p:cNvPr>
          <p:cNvSpPr>
            <a:spLocks noGrp="1"/>
          </p:cNvSpPr>
          <p:nvPr>
            <p:ph type="title"/>
          </p:nvPr>
        </p:nvSpPr>
        <p:spPr/>
        <p:txBody>
          <a:bodyPr/>
          <a:lstStyle/>
          <a:p>
            <a:r>
              <a:rPr lang="en-US" dirty="0"/>
              <a:t>Retracting Non-Compliance Submission</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47</a:t>
            </a:fld>
            <a:endParaRPr lang="en-US"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1CC4E9D-7422-4C5C-8D0F-292731BDBEFE}"/>
              </a:ext>
            </a:extLst>
          </p:cNvPr>
          <p:cNvPicPr>
            <a:picLocks noChangeAspect="1"/>
          </p:cNvPicPr>
          <p:nvPr/>
        </p:nvPicPr>
        <p:blipFill rotWithShape="1">
          <a:blip r:embed="rId4">
            <a:extLst>
              <a:ext uri="{28A0092B-C50C-407E-A947-70E740481C1C}">
                <a14:useLocalDpi xmlns:a14="http://schemas.microsoft.com/office/drawing/2010/main" val="0"/>
              </a:ext>
            </a:extLst>
          </a:blip>
          <a:srcRect t="-67509" b="-9868"/>
          <a:stretch/>
        </p:blipFill>
        <p:spPr bwMode="auto">
          <a:xfrm>
            <a:off x="2449902" y="1546580"/>
            <a:ext cx="2561542" cy="111575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B385304-13A2-4F2B-97B6-FFE4135C2E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1444" y="3219403"/>
            <a:ext cx="3970339" cy="1634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40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14503" b="897"/>
          <a:stretch/>
        </p:blipFill>
        <p:spPr>
          <a:xfrm>
            <a:off x="0" y="0"/>
            <a:ext cx="12192000" cy="6858000"/>
          </a:xfrm>
          <a:prstGeom prst="rect">
            <a:avLst/>
          </a:prstGeom>
        </p:spPr>
      </p:pic>
      <p:sp>
        <p:nvSpPr>
          <p:cNvPr id="3" name="Rectangle 2"/>
          <p:cNvSpPr/>
          <p:nvPr/>
        </p:nvSpPr>
        <p:spPr>
          <a:xfrm>
            <a:off x="1" y="0"/>
            <a:ext cx="12192000" cy="6873388"/>
          </a:xfrm>
          <a:prstGeom prst="rect">
            <a:avLst/>
          </a:prstGeom>
          <a:solidFill>
            <a:srgbClr val="0045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55472" y="2668715"/>
            <a:ext cx="4281054"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Thank you.</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130" y="5490551"/>
            <a:ext cx="2134037" cy="927021"/>
          </a:xfrm>
          <a:prstGeom prst="rect">
            <a:avLst/>
          </a:prstGeom>
        </p:spPr>
      </p:pic>
      <p:sp>
        <p:nvSpPr>
          <p:cNvPr id="6" name="TextBox 5"/>
          <p:cNvSpPr txBox="1"/>
          <p:nvPr/>
        </p:nvSpPr>
        <p:spPr>
          <a:xfrm>
            <a:off x="3269672" y="3590817"/>
            <a:ext cx="5652654"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Questions?</a:t>
            </a:r>
          </a:p>
        </p:txBody>
      </p:sp>
      <p:cxnSp>
        <p:nvCxnSpPr>
          <p:cNvPr id="8" name="Straight Connector 7"/>
          <p:cNvCxnSpPr/>
          <p:nvPr/>
        </p:nvCxnSpPr>
        <p:spPr>
          <a:xfrm flipV="1">
            <a:off x="4477694" y="3417997"/>
            <a:ext cx="3236611" cy="83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9000208" y="1064797"/>
            <a:ext cx="3016075" cy="5052039"/>
            <a:chOff x="7880312" y="1233146"/>
            <a:chExt cx="3016075" cy="5052039"/>
          </a:xfrm>
        </p:grpSpPr>
        <p:sp>
          <p:nvSpPr>
            <p:cNvPr id="11" name="TextBox 10"/>
            <p:cNvSpPr txBox="1"/>
            <p:nvPr/>
          </p:nvSpPr>
          <p:spPr>
            <a:xfrm>
              <a:off x="8966334" y="1603669"/>
              <a:ext cx="1930053" cy="307777"/>
            </a:xfrm>
            <a:prstGeom prst="rect">
              <a:avLst/>
            </a:prstGeom>
            <a:noFill/>
            <a:effectLst>
              <a:outerShdw blurRad="38100" dist="38100" dir="2700000" algn="tl" rotWithShape="0">
                <a:prstClr val="black">
                  <a:alpha val="97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FACEBOOK</a:t>
              </a:r>
              <a:endParaRPr lang="en-CA" sz="14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1017" y="2289186"/>
              <a:ext cx="930566" cy="930566"/>
            </a:xfrm>
            <a:prstGeom prst="rect">
              <a:avLst/>
            </a:prstGeom>
            <a:effectLst>
              <a:outerShdw blurRad="50800" dist="63500" dir="2700000" algn="tl" rotWithShape="0">
                <a:prstClr val="black">
                  <a:alpha val="43000"/>
                </a:prstClr>
              </a:outerShdw>
            </a:effectLst>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6782" y="4332301"/>
              <a:ext cx="1013785" cy="1012660"/>
            </a:xfrm>
            <a:prstGeom prst="rect">
              <a:avLst/>
            </a:prstGeom>
            <a:effectLst>
              <a:outerShdw blurRad="50800" dist="63500" dir="2700000" algn="tl" rotWithShape="0">
                <a:prstClr val="black">
                  <a:alpha val="43000"/>
                </a:prstClr>
              </a:outerShdw>
            </a:effectLst>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9997" y="3304304"/>
              <a:ext cx="976493" cy="977578"/>
            </a:xfrm>
            <a:prstGeom prst="rect">
              <a:avLst/>
            </a:prstGeom>
            <a:effectLst>
              <a:outerShdw blurRad="50800" dist="63500" dir="2700000" algn="tl" rotWithShape="0">
                <a:prstClr val="black">
                  <a:alpha val="43000"/>
                </a:prstClr>
              </a:outerShdw>
            </a:effectLst>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0312" y="1233146"/>
              <a:ext cx="973081" cy="973081"/>
            </a:xfrm>
            <a:prstGeom prst="rect">
              <a:avLst/>
            </a:prstGeom>
            <a:effectLst>
              <a:outerShdw blurRad="50800" dist="63500" dir="2700000" algn="tl" rotWithShape="0">
                <a:prstClr val="black">
                  <a:alpha val="43000"/>
                </a:prstClr>
              </a:outerShdw>
            </a:effectLst>
          </p:spPr>
        </p:pic>
        <p:sp>
          <p:nvSpPr>
            <p:cNvPr id="16" name="TextBox 15"/>
            <p:cNvSpPr txBox="1"/>
            <p:nvPr/>
          </p:nvSpPr>
          <p:spPr>
            <a:xfrm>
              <a:off x="8966334" y="2638443"/>
              <a:ext cx="1930053" cy="307777"/>
            </a:xfrm>
            <a:prstGeom prst="rect">
              <a:avLst/>
            </a:prstGeom>
            <a:noFill/>
            <a:effectLst>
              <a:outerShdw blurRad="38100" dist="38100" dir="2700000" algn="tl" rotWithShape="0">
                <a:prstClr val="black">
                  <a:alpha val="97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TWITTER</a:t>
              </a:r>
              <a:endParaRPr lang="en-CA" sz="14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8966334" y="3694240"/>
              <a:ext cx="1930053" cy="307777"/>
            </a:xfrm>
            <a:prstGeom prst="rect">
              <a:avLst/>
            </a:prstGeom>
            <a:noFill/>
            <a:effectLst>
              <a:outerShdw blurRad="38100" dist="38100" dir="2700000" algn="tl" rotWithShape="0">
                <a:prstClr val="black">
                  <a:alpha val="97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LINKEDIN</a:t>
              </a:r>
              <a:endParaRPr lang="en-CA" sz="14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8966334" y="4697482"/>
              <a:ext cx="1930053" cy="307777"/>
            </a:xfrm>
            <a:prstGeom prst="rect">
              <a:avLst/>
            </a:prstGeom>
            <a:noFill/>
            <a:effectLst>
              <a:outerShdw blurRad="38100" dist="38100" dir="2700000" algn="tl" rotWithShape="0">
                <a:prstClr val="black">
                  <a:alpha val="97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INSTAGRAM</a:t>
              </a:r>
              <a:endParaRPr lang="en-CA" sz="1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57802" y="5370384"/>
              <a:ext cx="914801" cy="914801"/>
            </a:xfrm>
            <a:prstGeom prst="rect">
              <a:avLst/>
            </a:prstGeom>
            <a:effectLst>
              <a:outerShdw blurRad="50800" dist="38100" dir="2700000" algn="tl" rotWithShape="0">
                <a:prstClr val="black">
                  <a:alpha val="44000"/>
                </a:prstClr>
              </a:outerShdw>
            </a:effectLst>
          </p:spPr>
        </p:pic>
        <p:sp>
          <p:nvSpPr>
            <p:cNvPr id="20" name="TextBox 19"/>
            <p:cNvSpPr txBox="1"/>
            <p:nvPr/>
          </p:nvSpPr>
          <p:spPr>
            <a:xfrm>
              <a:off x="8961079" y="5681696"/>
              <a:ext cx="1930053" cy="307777"/>
            </a:xfrm>
            <a:prstGeom prst="rect">
              <a:avLst/>
            </a:prstGeom>
            <a:noFill/>
            <a:effectLst>
              <a:outerShdw blurRad="38100" dist="38100" dir="2700000" algn="tl" rotWithShape="0">
                <a:prstClr val="black">
                  <a:alpha val="97000"/>
                </a:prstClr>
              </a:outerShdw>
            </a:effectLst>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YOUTUBE</a:t>
              </a:r>
              <a:endParaRPr lang="en-CA" sz="1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5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Compliance Management Information System</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5</a:t>
            </a:fld>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DE39B1-0A60-4D36-96A4-60A60A824D1F}"/>
              </a:ext>
            </a:extLst>
          </p:cNvPr>
          <p:cNvSpPr txBox="1"/>
          <p:nvPr/>
        </p:nvSpPr>
        <p:spPr>
          <a:xfrm>
            <a:off x="1299419" y="1690688"/>
            <a:ext cx="9593162" cy="4132606"/>
          </a:xfrm>
          <a:prstGeom prst="rect">
            <a:avLst/>
          </a:prstGeom>
          <a:noFill/>
        </p:spPr>
        <p:txBody>
          <a:bodyPr wrap="square" rtlCol="0">
            <a:spAutoFit/>
          </a:bodyPr>
          <a:lstStyle/>
          <a:p>
            <a:pPr marL="342900" marR="0" lvl="0" indent="-342900" fontAlgn="auto">
              <a:lnSpc>
                <a:spcPct val="125000"/>
              </a:lnSpc>
              <a:spcBef>
                <a:spcPts val="0"/>
              </a:spcBef>
              <a:spcAft>
                <a:spcPts val="1200"/>
              </a:spcAft>
              <a:buClrTx/>
              <a:buSzTx/>
              <a:buFont typeface="Wingdings" panose="05000000000000000000" pitchFamily="2" charset="2"/>
              <a:buChar char="q"/>
              <a:tabLst/>
              <a:defRPr/>
            </a:pPr>
            <a:r>
              <a:rPr lang="en-US" sz="2000" dirty="0">
                <a:latin typeface="Arial" panose="020B0604020202020204" pitchFamily="34" charset="0"/>
                <a:cs typeface="Arial" panose="020B0604020202020204" pitchFamily="34" charset="0"/>
              </a:rPr>
              <a:t>Enables the Commission to document and issue non-compliance notices</a:t>
            </a:r>
          </a:p>
          <a:p>
            <a:pPr marL="342900" marR="0" lvl="0" indent="-342900" fontAlgn="auto">
              <a:lnSpc>
                <a:spcPct val="125000"/>
              </a:lnSpc>
              <a:spcBef>
                <a:spcPts val="0"/>
              </a:spcBef>
              <a:spcAft>
                <a:spcPts val="1200"/>
              </a:spcAft>
              <a:buClrTx/>
              <a:buSzTx/>
              <a:buFont typeface="Wingdings" panose="05000000000000000000" pitchFamily="2" charset="2"/>
              <a:buChar char="q"/>
              <a:tabLst/>
              <a:defRPr/>
            </a:pPr>
            <a:r>
              <a:rPr lang="en-US" sz="2000" dirty="0">
                <a:latin typeface="Arial" panose="020B0604020202020204" pitchFamily="34" charset="0"/>
                <a:cs typeface="Arial" panose="020B0604020202020204" pitchFamily="34" charset="0"/>
              </a:rPr>
              <a:t>Notifies permit holders and their representatives via email when a non-compliance notice is issued, when Commission staff respond, when it becomes overdue, and when it has been resolved</a:t>
            </a:r>
          </a:p>
          <a:p>
            <a:pPr marL="342900" marR="0" lvl="0" indent="-342900" fontAlgn="auto">
              <a:lnSpc>
                <a:spcPct val="125000"/>
              </a:lnSpc>
              <a:spcBef>
                <a:spcPts val="0"/>
              </a:spcBef>
              <a:spcAft>
                <a:spcPts val="1200"/>
              </a:spcAft>
              <a:buClrTx/>
              <a:buSzTx/>
              <a:buFont typeface="Wingdings" panose="05000000000000000000" pitchFamily="2" charset="2"/>
              <a:buChar char="q"/>
              <a:tabLst/>
              <a:defRPr/>
            </a:pPr>
            <a:r>
              <a:rPr lang="en-US" sz="2000" dirty="0">
                <a:latin typeface="Arial" panose="020B0604020202020204" pitchFamily="34" charset="0"/>
                <a:cs typeface="Arial" panose="020B0604020202020204" pitchFamily="34" charset="0"/>
              </a:rPr>
              <a:t>Provides an online portal for industry to track and respond, request extensions and request additional clarification</a:t>
            </a:r>
          </a:p>
          <a:p>
            <a:pPr marR="0" lvl="0" fontAlgn="auto">
              <a:lnSpc>
                <a:spcPct val="125000"/>
              </a:lnSpc>
              <a:spcBef>
                <a:spcPts val="0"/>
              </a:spcBef>
              <a:spcAft>
                <a:spcPts val="1200"/>
              </a:spcAft>
              <a:buClrTx/>
              <a:buSzTx/>
              <a:tabLst/>
              <a:defRPr/>
            </a:pPr>
            <a:endParaRPr lang="en-US" sz="2000" dirty="0">
              <a:latin typeface="Arial" panose="020B0604020202020204" pitchFamily="34" charset="0"/>
              <a:cs typeface="Arial" panose="020B0604020202020204" pitchFamily="34" charset="0"/>
            </a:endParaRPr>
          </a:p>
          <a:p>
            <a:pPr marR="0" lvl="0" fontAlgn="auto">
              <a:lnSpc>
                <a:spcPct val="125000"/>
              </a:lnSpc>
              <a:spcBef>
                <a:spcPts val="0"/>
              </a:spcBef>
              <a:spcAft>
                <a:spcPts val="1200"/>
              </a:spcAft>
              <a:buClrTx/>
              <a:buSzTx/>
              <a:tabLst/>
              <a:defRPr/>
            </a:pPr>
            <a:r>
              <a:rPr lang="en-US" sz="2000" b="1" dirty="0">
                <a:solidFill>
                  <a:srgbClr val="FF0000"/>
                </a:solidFill>
                <a:latin typeface="Arial" panose="020B0604020202020204" pitchFamily="34" charset="0"/>
                <a:cs typeface="Arial" panose="020B0604020202020204" pitchFamily="34" charset="0"/>
              </a:rPr>
              <a:t>But… CM-IS is not a system for uploading submission requirements –  you must continue to use existing processes for that (i.e. eSubmission, email </a:t>
            </a:r>
            <a:r>
              <a:rPr lang="en-US" sz="2000" b="1" dirty="0" err="1">
                <a:solidFill>
                  <a:srgbClr val="FF0000"/>
                </a:solidFill>
                <a:latin typeface="Arial" panose="020B0604020202020204" pitchFamily="34" charset="0"/>
                <a:cs typeface="Arial" panose="020B0604020202020204" pitchFamily="34" charset="0"/>
              </a:rPr>
              <a:t>etc</a:t>
            </a:r>
            <a:r>
              <a:rPr lang="en-US" sz="20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5347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Terminology</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6</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E2907200-29EB-4388-A387-28779EC7E797}"/>
              </a:ext>
            </a:extLst>
          </p:cNvPr>
          <p:cNvGraphicFramePr>
            <a:graphicFrameLocks noGrp="1"/>
          </p:cNvGraphicFramePr>
          <p:nvPr>
            <p:extLst>
              <p:ext uri="{D42A27DB-BD31-4B8C-83A1-F6EECF244321}">
                <p14:modId xmlns:p14="http://schemas.microsoft.com/office/powerpoint/2010/main" val="336285916"/>
              </p:ext>
            </p:extLst>
          </p:nvPr>
        </p:nvGraphicFramePr>
        <p:xfrm>
          <a:off x="838200" y="2362200"/>
          <a:ext cx="10519442" cy="2133600"/>
        </p:xfrm>
        <a:graphic>
          <a:graphicData uri="http://schemas.openxmlformats.org/drawingml/2006/table">
            <a:tbl>
              <a:tblPr firstRow="1">
                <a:tableStyleId>{1FECB4D8-DB02-4DC6-A0A2-4F2EBAE1DC90}</a:tableStyleId>
              </a:tblPr>
              <a:tblGrid>
                <a:gridCol w="4496014">
                  <a:extLst>
                    <a:ext uri="{9D8B030D-6E8A-4147-A177-3AD203B41FA5}">
                      <a16:colId xmlns:a16="http://schemas.microsoft.com/office/drawing/2014/main" val="734969023"/>
                    </a:ext>
                  </a:extLst>
                </a:gridCol>
                <a:gridCol w="6023428">
                  <a:extLst>
                    <a:ext uri="{9D8B030D-6E8A-4147-A177-3AD203B41FA5}">
                      <a16:colId xmlns:a16="http://schemas.microsoft.com/office/drawing/2014/main" val="4076295454"/>
                    </a:ext>
                  </a:extLst>
                </a:gridCol>
              </a:tblGrid>
              <a:tr h="0">
                <a:tc>
                  <a:txBody>
                    <a:bodyPr/>
                    <a:lstStyle/>
                    <a:p>
                      <a:r>
                        <a:rPr lang="en-US" sz="2800" dirty="0">
                          <a:effectLst/>
                        </a:rPr>
                        <a:t>Old Term</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800" dirty="0">
                          <a:effectLst/>
                        </a:rPr>
                        <a:t>New Term</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107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Administrative Deficiency</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800" dirty="0">
                          <a:effectLst/>
                        </a:rPr>
                        <a:t>Administrative Non-compliance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10467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Notice Type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Discovery Method</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1206339"/>
                  </a:ext>
                </a:extLst>
              </a:tr>
              <a:tr h="44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Rank: </a:t>
                      </a:r>
                      <a:br>
                        <a:rPr lang="en-US" sz="2800" dirty="0">
                          <a:effectLst/>
                        </a:rPr>
                      </a:br>
                      <a:r>
                        <a:rPr lang="en-US" sz="2800" dirty="0">
                          <a:effectLst/>
                        </a:rPr>
                        <a:t>Low 14, Low 30, High</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Correction Duration: </a:t>
                      </a:r>
                      <a:br>
                        <a:rPr lang="en-US" sz="2800" dirty="0">
                          <a:effectLst/>
                        </a:rPr>
                      </a:br>
                      <a:r>
                        <a:rPr lang="en-US" sz="2800" dirty="0">
                          <a:effectLst/>
                        </a:rPr>
                        <a:t>14 or 30 Days, 24 hours</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996695"/>
                  </a:ext>
                </a:extLst>
              </a:tr>
            </a:tbl>
          </a:graphicData>
        </a:graphic>
      </p:graphicFrame>
    </p:spTree>
    <p:extLst>
      <p:ext uri="{BB962C8B-B14F-4D97-AF65-F5344CB8AC3E}">
        <p14:creationId xmlns:p14="http://schemas.microsoft.com/office/powerpoint/2010/main" val="23030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Managing Access to CM-IS</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7</a:t>
            </a:fld>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D7C36AF-F3AB-4EF2-B870-F520961D1C26}"/>
              </a:ext>
            </a:extLst>
          </p:cNvPr>
          <p:cNvSpPr txBox="1"/>
          <p:nvPr/>
        </p:nvSpPr>
        <p:spPr>
          <a:xfrm>
            <a:off x="877613" y="1561968"/>
            <a:ext cx="8037787" cy="4517327"/>
          </a:xfrm>
          <a:prstGeom prst="rect">
            <a:avLst/>
          </a:prstGeom>
          <a:noFill/>
        </p:spPr>
        <p:txBody>
          <a:bodyPr wrap="square" rtlCol="0">
            <a:spAutoFit/>
          </a:bodyPr>
          <a:lstStyle/>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CM-IS uses the same Online Systems account as most other Commission Information Systems</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Users require the “Admin Deficiency Representative” role to be assigned by their company administrator </a:t>
            </a:r>
          </a:p>
          <a:p>
            <a:pPr marL="342900" indent="-342900">
              <a:lnSpc>
                <a:spcPct val="125000"/>
              </a:lnSpc>
              <a:spcAft>
                <a:spcPts val="12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System notifications are sent to everyone with this role. If no one at the company has this role, the notification will be sent to the company administrator, or barring that, to the main company contact.</a:t>
            </a:r>
          </a:p>
          <a:p>
            <a:pPr marL="342900" indent="-342900">
              <a:lnSpc>
                <a:spcPct val="125000"/>
              </a:lnSpc>
              <a:spcAft>
                <a:spcPts val="1200"/>
              </a:spcAf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lnSpc>
                <a:spcPct val="125000"/>
              </a:lnSpc>
              <a:spcAft>
                <a:spcPts val="1200"/>
              </a:spcAf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7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05ADD9F5-4417-4BC7-A015-D40B0CE37551}"/>
              </a:ext>
            </a:extLst>
          </p:cNvPr>
          <p:cNvSpPr>
            <a:spLocks noGrp="1"/>
          </p:cNvSpPr>
          <p:nvPr>
            <p:ph type="title"/>
          </p:nvPr>
        </p:nvSpPr>
        <p:spPr/>
        <p:txBody>
          <a:bodyPr/>
          <a:lstStyle/>
          <a:p>
            <a:r>
              <a:rPr lang="en-US" dirty="0"/>
              <a:t>Non-Compliance Notice Overview</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8</a:t>
            </a:fld>
            <a:endParaRPr lang="en-US" dirty="0">
              <a:solidFill>
                <a:schemeClr val="bg1"/>
              </a:solidFill>
              <a:latin typeface="Arial" panose="020B0604020202020204" pitchFamily="34" charset="0"/>
              <a:cs typeface="Arial" panose="020B0604020202020204" pitchFamily="34" charset="0"/>
            </a:endParaRPr>
          </a:p>
        </p:txBody>
      </p:sp>
      <p:graphicFrame>
        <p:nvGraphicFramePr>
          <p:cNvPr id="9" name="Content Placeholder 6">
            <a:extLst>
              <a:ext uri="{FF2B5EF4-FFF2-40B4-BE49-F238E27FC236}">
                <a16:creationId xmlns:a16="http://schemas.microsoft.com/office/drawing/2014/main" id="{8B80F252-6956-4708-B999-C8220E461FCE}"/>
              </a:ext>
            </a:extLst>
          </p:cNvPr>
          <p:cNvGraphicFramePr>
            <a:graphicFrameLocks noChangeAspect="1"/>
          </p:cNvGraphicFramePr>
          <p:nvPr/>
        </p:nvGraphicFramePr>
        <p:xfrm>
          <a:off x="2774912" y="1690688"/>
          <a:ext cx="6642175" cy="4233242"/>
        </p:xfrm>
        <a:graphic>
          <a:graphicData uri="http://schemas.openxmlformats.org/presentationml/2006/ole">
            <mc:AlternateContent xmlns:mc="http://schemas.openxmlformats.org/markup-compatibility/2006">
              <mc:Choice xmlns:v="urn:schemas-microsoft-com:vml" Requires="v">
                <p:oleObj spid="_x0000_s5130" name="Visio" r:id="rId5" imgW="15125610" imgH="9639274" progId="Visio.Drawing.15">
                  <p:embed/>
                </p:oleObj>
              </mc:Choice>
              <mc:Fallback>
                <p:oleObj name="Visio" r:id="rId5" imgW="15125610" imgH="9639274" progId="Visio.Drawing.15">
                  <p:embed/>
                  <p:pic>
                    <p:nvPicPr>
                      <p:cNvPr id="9" name="Content Placeholder 6">
                        <a:extLst>
                          <a:ext uri="{FF2B5EF4-FFF2-40B4-BE49-F238E27FC236}">
                            <a16:creationId xmlns:a16="http://schemas.microsoft.com/office/drawing/2014/main" id="{8B80F252-6956-4708-B999-C8220E461FCE}"/>
                          </a:ext>
                        </a:extLst>
                      </p:cNvPr>
                      <p:cNvPicPr/>
                      <p:nvPr/>
                    </p:nvPicPr>
                    <p:blipFill>
                      <a:blip r:embed="rId6"/>
                      <a:stretch>
                        <a:fillRect/>
                      </a:stretch>
                    </p:blipFill>
                    <p:spPr>
                      <a:xfrm>
                        <a:off x="2774912" y="1690688"/>
                        <a:ext cx="6642175" cy="4233242"/>
                      </a:xfrm>
                      <a:prstGeom prst="rect">
                        <a:avLst/>
                      </a:prstGeom>
                    </p:spPr>
                  </p:pic>
                </p:oleObj>
              </mc:Fallback>
            </mc:AlternateContent>
          </a:graphicData>
        </a:graphic>
      </p:graphicFrame>
    </p:spTree>
    <p:extLst>
      <p:ext uri="{BB962C8B-B14F-4D97-AF65-F5344CB8AC3E}">
        <p14:creationId xmlns:p14="http://schemas.microsoft.com/office/powerpoint/2010/main" val="114312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76604"/>
            <a:ext cx="12192000" cy="781396"/>
          </a:xfrm>
          <a:prstGeom prst="rect">
            <a:avLst/>
          </a:prstGeom>
          <a:solidFill>
            <a:srgbClr val="004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39" y="6207187"/>
            <a:ext cx="1197589" cy="520230"/>
          </a:xfrm>
          <a:prstGeom prst="rect">
            <a:avLst/>
          </a:prstGeom>
        </p:spPr>
      </p:pic>
      <p:sp>
        <p:nvSpPr>
          <p:cNvPr id="7" name="Title 6">
            <a:extLst>
              <a:ext uri="{FF2B5EF4-FFF2-40B4-BE49-F238E27FC236}">
                <a16:creationId xmlns:a16="http://schemas.microsoft.com/office/drawing/2014/main" id="{F37D931B-6236-45D8-B091-B69DF33D4314}"/>
              </a:ext>
            </a:extLst>
          </p:cNvPr>
          <p:cNvSpPr>
            <a:spLocks noGrp="1"/>
          </p:cNvSpPr>
          <p:nvPr>
            <p:ph type="title"/>
          </p:nvPr>
        </p:nvSpPr>
        <p:spPr/>
        <p:txBody>
          <a:bodyPr/>
          <a:lstStyle/>
          <a:p>
            <a:r>
              <a:rPr lang="en-US" dirty="0"/>
              <a:t>Log In &amp; Out</a:t>
            </a:r>
            <a:endParaRPr lang="en-CA" dirty="0"/>
          </a:p>
        </p:txBody>
      </p:sp>
      <p:sp>
        <p:nvSpPr>
          <p:cNvPr id="4" name="Slide Number Placeholder 3"/>
          <p:cNvSpPr>
            <a:spLocks noGrp="1"/>
          </p:cNvSpPr>
          <p:nvPr>
            <p:ph type="sldNum" sz="quarter" idx="12"/>
          </p:nvPr>
        </p:nvSpPr>
        <p:spPr/>
        <p:txBody>
          <a:bodyPr/>
          <a:lstStyle/>
          <a:p>
            <a:fld id="{07856FB8-7877-4F4F-8372-3F1D8ACAB841}" type="slidenum">
              <a:rPr lang="en-US" smtClean="0">
                <a:solidFill>
                  <a:schemeClr val="bg1"/>
                </a:solidFill>
                <a:latin typeface="Arial" panose="020B0604020202020204" pitchFamily="34" charset="0"/>
                <a:cs typeface="Arial" panose="020B0604020202020204" pitchFamily="34" charset="0"/>
              </a:rPr>
              <a:t>9</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48C11D-B5D8-4BFF-93DF-95B90C6E23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8705" y="1900237"/>
            <a:ext cx="2434590" cy="305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15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_basic blue" id="{6C7DBEFD-B9C9-436D-9281-6B135FB9687B}" vid="{14BF1D0C-08D4-40CB-A7B7-655F925A95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template_basic blue</Template>
  <TotalTime>394</TotalTime>
  <Words>4752</Words>
  <Application>Microsoft Office PowerPoint</Application>
  <PresentationFormat>Widescreen</PresentationFormat>
  <Paragraphs>523</Paragraphs>
  <Slides>48</Slides>
  <Notes>48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9" baseType="lpstr">
      <vt:lpstr>Arial</vt:lpstr>
      <vt:lpstr>Arial Narrow</vt:lpstr>
      <vt:lpstr>Calibri</vt:lpstr>
      <vt:lpstr>Calibri Light</vt:lpstr>
      <vt:lpstr>Myriad Pro</vt:lpstr>
      <vt:lpstr>Myriad Pro Cond</vt:lpstr>
      <vt:lpstr>Symbol</vt:lpstr>
      <vt:lpstr>Wingdings</vt:lpstr>
      <vt:lpstr>Office Theme</vt:lpstr>
      <vt:lpstr>Visio</vt:lpstr>
      <vt:lpstr>Bitmap Image</vt:lpstr>
      <vt:lpstr>PowerPoint Presentation</vt:lpstr>
      <vt:lpstr>Agenda</vt:lpstr>
      <vt:lpstr>Compliance Management Information System</vt:lpstr>
      <vt:lpstr>Compliance Management Information System</vt:lpstr>
      <vt:lpstr>Compliance Management Information System</vt:lpstr>
      <vt:lpstr>Terminology</vt:lpstr>
      <vt:lpstr>Managing Access to CM-IS</vt:lpstr>
      <vt:lpstr>Non-Compliance Notice Overview</vt:lpstr>
      <vt:lpstr>Log In &amp; Out</vt:lpstr>
      <vt:lpstr>Log In &amp; Out</vt:lpstr>
      <vt:lpstr>Selecting an Organization</vt:lpstr>
      <vt:lpstr>Using the Dashboard</vt:lpstr>
      <vt:lpstr>Non-Compliance Notice Information</vt:lpstr>
      <vt:lpstr>Non-Compliance Information</vt:lpstr>
      <vt:lpstr>Non-Compliance Submission Information</vt:lpstr>
      <vt:lpstr>Rondel</vt:lpstr>
      <vt:lpstr>Searching for a Non-Compliance</vt:lpstr>
      <vt:lpstr>Non-Compliance Search Screen</vt:lpstr>
      <vt:lpstr>Non-Compliance Search Screen</vt:lpstr>
      <vt:lpstr>Non-Compliance Search Screen – Search Box</vt:lpstr>
      <vt:lpstr>Non-Compliance Search Screen – Search Box</vt:lpstr>
      <vt:lpstr>Non-Compliance Search Screen – Search Box</vt:lpstr>
      <vt:lpstr>Non-Compliance Search Screen – Search Box</vt:lpstr>
      <vt:lpstr>Non-Compliance Search Screen – Sort</vt:lpstr>
      <vt:lpstr>Non-Compliance Search Screen – Sort</vt:lpstr>
      <vt:lpstr>Search Criteria Menu</vt:lpstr>
      <vt:lpstr>Exporting Non-Compliances </vt:lpstr>
      <vt:lpstr>Working with Non-Compliance Notice</vt:lpstr>
      <vt:lpstr>Viewing Non-Compliance Details</vt:lpstr>
      <vt:lpstr>Viewing Non-Compliance Notebook</vt:lpstr>
      <vt:lpstr>Viewing Non-Compliance Log</vt:lpstr>
      <vt:lpstr>Viewing Non-Compliance Submission Details</vt:lpstr>
      <vt:lpstr>Viewing Legislation</vt:lpstr>
      <vt:lpstr>Viewing ‘Completed’ Non-Compliance</vt:lpstr>
      <vt:lpstr>Creating Non-Compliance Submission</vt:lpstr>
      <vt:lpstr>Request for Clarification</vt:lpstr>
      <vt:lpstr>Respond to Non-Compliance</vt:lpstr>
      <vt:lpstr>Request for Extension</vt:lpstr>
      <vt:lpstr>Notebook Attachments</vt:lpstr>
      <vt:lpstr>Notebook Attachments – Drag &amp; Drop</vt:lpstr>
      <vt:lpstr>Notebook Attachments – Browse</vt:lpstr>
      <vt:lpstr>Notebook Attachments – Email</vt:lpstr>
      <vt:lpstr>Notebook Attachments – Annotations</vt:lpstr>
      <vt:lpstr>Notebook Attachments – Deletion</vt:lpstr>
      <vt:lpstr>Notebook Attachment – Moving Entries</vt:lpstr>
      <vt:lpstr>Submitting Non-Compliance Submission</vt:lpstr>
      <vt:lpstr>Retracting Non-Compliance Submission</vt:lpstr>
      <vt:lpstr>PowerPoint Presentation</vt:lpstr>
    </vt:vector>
  </TitlesOfParts>
  <Company>BC Oil and Gas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Bourke, Dax</dc:creator>
  <cp:lastModifiedBy>Gerlach, Lisa</cp:lastModifiedBy>
  <cp:revision>16</cp:revision>
  <dcterms:created xsi:type="dcterms:W3CDTF">2022-02-08T14:37:42Z</dcterms:created>
  <dcterms:modified xsi:type="dcterms:W3CDTF">2022-02-09T21:19:34Z</dcterms:modified>
</cp:coreProperties>
</file>